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9"/>
  </p:notesMasterIdLst>
  <p:sldIdLst>
    <p:sldId id="256" r:id="rId2"/>
    <p:sldId id="257" r:id="rId3"/>
    <p:sldId id="274" r:id="rId4"/>
    <p:sldId id="276" r:id="rId5"/>
    <p:sldId id="258" r:id="rId6"/>
    <p:sldId id="260" r:id="rId7"/>
    <p:sldId id="275" r:id="rId8"/>
    <p:sldId id="269" r:id="rId9"/>
    <p:sldId id="266" r:id="rId10"/>
    <p:sldId id="268" r:id="rId11"/>
    <p:sldId id="267" r:id="rId12"/>
    <p:sldId id="261" r:id="rId13"/>
    <p:sldId id="270" r:id="rId14"/>
    <p:sldId id="280" r:id="rId15"/>
    <p:sldId id="259" r:id="rId16"/>
    <p:sldId id="262" r:id="rId17"/>
    <p:sldId id="286" r:id="rId18"/>
    <p:sldId id="264" r:id="rId19"/>
    <p:sldId id="279" r:id="rId20"/>
    <p:sldId id="287" r:id="rId21"/>
    <p:sldId id="272" r:id="rId22"/>
    <p:sldId id="273" r:id="rId23"/>
    <p:sldId id="271" r:id="rId24"/>
    <p:sldId id="284" r:id="rId25"/>
    <p:sldId id="265" r:id="rId26"/>
    <p:sldId id="285" r:id="rId27"/>
    <p:sldId id="263" r:id="rId28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24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ichart.finance.yahoo.com/table.csv?s=JNJ&amp;a=00&amp;b=25&amp;c=2007&amp;d=00&amp;e=25&amp;f=2008&amp;g=w&amp;ignore=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ichart.finance.yahoo.com/table.csv?s=JNJ&amp;a=00&amp;b=25&amp;c=2007&amp;d=00&amp;e=25&amp;f=2008&amp;g=w&amp;ignore=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ichart.finance.yahoo.com/table.csv?s=%5eDJI&amp;a=00&amp;b=25&amp;c=2000&amp;d=00&amp;e=25&amp;f=2008&amp;g=m&amp;ignore=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1 Year Price Chart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Adjusted Close</c:v>
          </c:tx>
          <c:marker>
            <c:symbol val="none"/>
          </c:marker>
          <c:cat>
            <c:numRef>
              <c:f>[table.csv]table!$A$1:$A$53</c:f>
              <c:numCache>
                <c:formatCode>m/d/yyyy</c:formatCode>
                <c:ptCount val="53"/>
                <c:pt idx="0">
                  <c:v>39107</c:v>
                </c:pt>
                <c:pt idx="1">
                  <c:v>39111</c:v>
                </c:pt>
                <c:pt idx="2">
                  <c:v>39118</c:v>
                </c:pt>
                <c:pt idx="3">
                  <c:v>39125</c:v>
                </c:pt>
                <c:pt idx="4">
                  <c:v>39133</c:v>
                </c:pt>
                <c:pt idx="5">
                  <c:v>39139</c:v>
                </c:pt>
                <c:pt idx="6">
                  <c:v>39146</c:v>
                </c:pt>
                <c:pt idx="7">
                  <c:v>39153</c:v>
                </c:pt>
                <c:pt idx="8">
                  <c:v>39160</c:v>
                </c:pt>
                <c:pt idx="9">
                  <c:v>39167</c:v>
                </c:pt>
                <c:pt idx="10">
                  <c:v>39174</c:v>
                </c:pt>
                <c:pt idx="11">
                  <c:v>39181</c:v>
                </c:pt>
                <c:pt idx="12">
                  <c:v>39188</c:v>
                </c:pt>
                <c:pt idx="13">
                  <c:v>39195</c:v>
                </c:pt>
                <c:pt idx="14">
                  <c:v>39202</c:v>
                </c:pt>
                <c:pt idx="15">
                  <c:v>39209</c:v>
                </c:pt>
                <c:pt idx="16">
                  <c:v>39216</c:v>
                </c:pt>
                <c:pt idx="17">
                  <c:v>39223</c:v>
                </c:pt>
                <c:pt idx="18">
                  <c:v>39231</c:v>
                </c:pt>
                <c:pt idx="19">
                  <c:v>39237</c:v>
                </c:pt>
                <c:pt idx="20">
                  <c:v>39244</c:v>
                </c:pt>
                <c:pt idx="21">
                  <c:v>39251</c:v>
                </c:pt>
                <c:pt idx="22">
                  <c:v>39258</c:v>
                </c:pt>
                <c:pt idx="23">
                  <c:v>39265</c:v>
                </c:pt>
                <c:pt idx="24">
                  <c:v>39272</c:v>
                </c:pt>
                <c:pt idx="25">
                  <c:v>39279</c:v>
                </c:pt>
                <c:pt idx="26">
                  <c:v>39286</c:v>
                </c:pt>
                <c:pt idx="27">
                  <c:v>39293</c:v>
                </c:pt>
                <c:pt idx="28">
                  <c:v>39300</c:v>
                </c:pt>
                <c:pt idx="29">
                  <c:v>39307</c:v>
                </c:pt>
                <c:pt idx="30">
                  <c:v>39314</c:v>
                </c:pt>
                <c:pt idx="31">
                  <c:v>39321</c:v>
                </c:pt>
                <c:pt idx="32">
                  <c:v>39329</c:v>
                </c:pt>
                <c:pt idx="33">
                  <c:v>39335</c:v>
                </c:pt>
                <c:pt idx="34">
                  <c:v>39342</c:v>
                </c:pt>
                <c:pt idx="35">
                  <c:v>39349</c:v>
                </c:pt>
                <c:pt idx="36">
                  <c:v>39356</c:v>
                </c:pt>
                <c:pt idx="37">
                  <c:v>39363</c:v>
                </c:pt>
                <c:pt idx="38">
                  <c:v>39370</c:v>
                </c:pt>
                <c:pt idx="39">
                  <c:v>39377</c:v>
                </c:pt>
                <c:pt idx="40">
                  <c:v>39384</c:v>
                </c:pt>
                <c:pt idx="41">
                  <c:v>39391</c:v>
                </c:pt>
                <c:pt idx="42">
                  <c:v>39398</c:v>
                </c:pt>
                <c:pt idx="43">
                  <c:v>39405</c:v>
                </c:pt>
                <c:pt idx="44">
                  <c:v>39412</c:v>
                </c:pt>
                <c:pt idx="45">
                  <c:v>39419</c:v>
                </c:pt>
                <c:pt idx="46">
                  <c:v>39426</c:v>
                </c:pt>
                <c:pt idx="47">
                  <c:v>39433</c:v>
                </c:pt>
                <c:pt idx="48">
                  <c:v>39440</c:v>
                </c:pt>
                <c:pt idx="49">
                  <c:v>39447</c:v>
                </c:pt>
                <c:pt idx="50">
                  <c:v>39454</c:v>
                </c:pt>
                <c:pt idx="51">
                  <c:v>39461</c:v>
                </c:pt>
                <c:pt idx="52">
                  <c:v>39469</c:v>
                </c:pt>
              </c:numCache>
            </c:numRef>
          </c:cat>
          <c:val>
            <c:numRef>
              <c:f>[table.csv]table!$C$1:$C$53</c:f>
              <c:numCache>
                <c:formatCode>General</c:formatCode>
                <c:ptCount val="53"/>
                <c:pt idx="0">
                  <c:v>62.620000000000005</c:v>
                </c:pt>
                <c:pt idx="1">
                  <c:v>63.1</c:v>
                </c:pt>
                <c:pt idx="2">
                  <c:v>62.18</c:v>
                </c:pt>
                <c:pt idx="3">
                  <c:v>62.09</c:v>
                </c:pt>
                <c:pt idx="4">
                  <c:v>61.15</c:v>
                </c:pt>
                <c:pt idx="5">
                  <c:v>59.06</c:v>
                </c:pt>
                <c:pt idx="6">
                  <c:v>59.24</c:v>
                </c:pt>
                <c:pt idx="7">
                  <c:v>57.68</c:v>
                </c:pt>
                <c:pt idx="8">
                  <c:v>57.68</c:v>
                </c:pt>
                <c:pt idx="9">
                  <c:v>57.449999999999996</c:v>
                </c:pt>
                <c:pt idx="10">
                  <c:v>58.68</c:v>
                </c:pt>
                <c:pt idx="11">
                  <c:v>59.44</c:v>
                </c:pt>
                <c:pt idx="12">
                  <c:v>62.08</c:v>
                </c:pt>
                <c:pt idx="13">
                  <c:v>61.17</c:v>
                </c:pt>
                <c:pt idx="14">
                  <c:v>61.47</c:v>
                </c:pt>
                <c:pt idx="15">
                  <c:v>59.36</c:v>
                </c:pt>
                <c:pt idx="16">
                  <c:v>60.46</c:v>
                </c:pt>
                <c:pt idx="17">
                  <c:v>60.63</c:v>
                </c:pt>
                <c:pt idx="18">
                  <c:v>60.849999999999994</c:v>
                </c:pt>
                <c:pt idx="19">
                  <c:v>59.620000000000005</c:v>
                </c:pt>
                <c:pt idx="20">
                  <c:v>60.230000000000004</c:v>
                </c:pt>
                <c:pt idx="21">
                  <c:v>58.27</c:v>
                </c:pt>
                <c:pt idx="22">
                  <c:v>59.13</c:v>
                </c:pt>
                <c:pt idx="23">
                  <c:v>59.620000000000005</c:v>
                </c:pt>
                <c:pt idx="24">
                  <c:v>60.86</c:v>
                </c:pt>
                <c:pt idx="25">
                  <c:v>59.290000000000006</c:v>
                </c:pt>
                <c:pt idx="26">
                  <c:v>57.349999999999994</c:v>
                </c:pt>
                <c:pt idx="27">
                  <c:v>58.1</c:v>
                </c:pt>
                <c:pt idx="28">
                  <c:v>58.68</c:v>
                </c:pt>
                <c:pt idx="29">
                  <c:v>59.51</c:v>
                </c:pt>
                <c:pt idx="30">
                  <c:v>59.78</c:v>
                </c:pt>
                <c:pt idx="31">
                  <c:v>59.690000000000005</c:v>
                </c:pt>
                <c:pt idx="32">
                  <c:v>59.58</c:v>
                </c:pt>
                <c:pt idx="33">
                  <c:v>61.05</c:v>
                </c:pt>
                <c:pt idx="34">
                  <c:v>62.91</c:v>
                </c:pt>
                <c:pt idx="35">
                  <c:v>63.47</c:v>
                </c:pt>
                <c:pt idx="36">
                  <c:v>64</c:v>
                </c:pt>
                <c:pt idx="37">
                  <c:v>63.7</c:v>
                </c:pt>
                <c:pt idx="38">
                  <c:v>62.05</c:v>
                </c:pt>
                <c:pt idx="39">
                  <c:v>62.11</c:v>
                </c:pt>
                <c:pt idx="40">
                  <c:v>62.58</c:v>
                </c:pt>
                <c:pt idx="41">
                  <c:v>62.94</c:v>
                </c:pt>
                <c:pt idx="42">
                  <c:v>65.45</c:v>
                </c:pt>
                <c:pt idx="43">
                  <c:v>65.010000000000005</c:v>
                </c:pt>
                <c:pt idx="44">
                  <c:v>65.84</c:v>
                </c:pt>
                <c:pt idx="45">
                  <c:v>65.790000000000006</c:v>
                </c:pt>
                <c:pt idx="46">
                  <c:v>65.7</c:v>
                </c:pt>
                <c:pt idx="47">
                  <c:v>66.13</c:v>
                </c:pt>
                <c:pt idx="48">
                  <c:v>65.489999999999995</c:v>
                </c:pt>
                <c:pt idx="49">
                  <c:v>64</c:v>
                </c:pt>
                <c:pt idx="50">
                  <c:v>65.98</c:v>
                </c:pt>
                <c:pt idx="51">
                  <c:v>64.430000000000007</c:v>
                </c:pt>
                <c:pt idx="52">
                  <c:v>60.71</c:v>
                </c:pt>
              </c:numCache>
            </c:numRef>
          </c:val>
        </c:ser>
        <c:marker val="1"/>
        <c:axId val="61526784"/>
        <c:axId val="95859072"/>
      </c:lineChart>
      <c:dateAx>
        <c:axId val="61526784"/>
        <c:scaling>
          <c:orientation val="minMax"/>
        </c:scaling>
        <c:axPos val="b"/>
        <c:numFmt formatCode="m/d/yyyy" sourceLinked="1"/>
        <c:tickLblPos val="nextTo"/>
        <c:crossAx val="95859072"/>
        <c:crosses val="autoZero"/>
        <c:auto val="1"/>
        <c:lblOffset val="100"/>
      </c:dateAx>
      <c:valAx>
        <c:axId val="95859072"/>
        <c:scaling>
          <c:orientation val="minMax"/>
        </c:scaling>
        <c:axPos val="l"/>
        <c:majorGridlines/>
        <c:numFmt formatCode="General" sourceLinked="1"/>
        <c:tickLblPos val="nextTo"/>
        <c:crossAx val="61526784"/>
        <c:crosses val="autoZero"/>
        <c:crossBetween val="between"/>
      </c:valAx>
      <c:spPr>
        <a:effectLst>
          <a:outerShdw blurRad="50800" dist="50800" dir="5400000" algn="ctr" rotWithShape="0">
            <a:schemeClr val="bg1"/>
          </a:outerShdw>
        </a:effectLst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Price Performance Chart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JNJ Adjusted Close</c:v>
          </c:tx>
          <c:marker>
            <c:symbol val="none"/>
          </c:marker>
          <c:cat>
            <c:numRef>
              <c:f>[table.csv]table!$A$1:$A$53</c:f>
              <c:numCache>
                <c:formatCode>m/d/yyyy</c:formatCode>
                <c:ptCount val="53"/>
                <c:pt idx="0">
                  <c:v>39107</c:v>
                </c:pt>
                <c:pt idx="1">
                  <c:v>39111</c:v>
                </c:pt>
                <c:pt idx="2">
                  <c:v>39118</c:v>
                </c:pt>
                <c:pt idx="3">
                  <c:v>39125</c:v>
                </c:pt>
                <c:pt idx="4">
                  <c:v>39133</c:v>
                </c:pt>
                <c:pt idx="5">
                  <c:v>39139</c:v>
                </c:pt>
                <c:pt idx="6">
                  <c:v>39146</c:v>
                </c:pt>
                <c:pt idx="7">
                  <c:v>39153</c:v>
                </c:pt>
                <c:pt idx="8">
                  <c:v>39160</c:v>
                </c:pt>
                <c:pt idx="9">
                  <c:v>39167</c:v>
                </c:pt>
                <c:pt idx="10">
                  <c:v>39174</c:v>
                </c:pt>
                <c:pt idx="11">
                  <c:v>39181</c:v>
                </c:pt>
                <c:pt idx="12">
                  <c:v>39188</c:v>
                </c:pt>
                <c:pt idx="13">
                  <c:v>39195</c:v>
                </c:pt>
                <c:pt idx="14">
                  <c:v>39202</c:v>
                </c:pt>
                <c:pt idx="15">
                  <c:v>39209</c:v>
                </c:pt>
                <c:pt idx="16">
                  <c:v>39216</c:v>
                </c:pt>
                <c:pt idx="17">
                  <c:v>39223</c:v>
                </c:pt>
                <c:pt idx="18">
                  <c:v>39231</c:v>
                </c:pt>
                <c:pt idx="19">
                  <c:v>39237</c:v>
                </c:pt>
                <c:pt idx="20">
                  <c:v>39244</c:v>
                </c:pt>
                <c:pt idx="21">
                  <c:v>39251</c:v>
                </c:pt>
                <c:pt idx="22">
                  <c:v>39258</c:v>
                </c:pt>
                <c:pt idx="23">
                  <c:v>39265</c:v>
                </c:pt>
                <c:pt idx="24">
                  <c:v>39272</c:v>
                </c:pt>
                <c:pt idx="25">
                  <c:v>39279</c:v>
                </c:pt>
                <c:pt idx="26">
                  <c:v>39286</c:v>
                </c:pt>
                <c:pt idx="27">
                  <c:v>39293</c:v>
                </c:pt>
                <c:pt idx="28">
                  <c:v>39300</c:v>
                </c:pt>
                <c:pt idx="29">
                  <c:v>39307</c:v>
                </c:pt>
                <c:pt idx="30">
                  <c:v>39314</c:v>
                </c:pt>
                <c:pt idx="31">
                  <c:v>39321</c:v>
                </c:pt>
                <c:pt idx="32">
                  <c:v>39329</c:v>
                </c:pt>
                <c:pt idx="33">
                  <c:v>39335</c:v>
                </c:pt>
                <c:pt idx="34">
                  <c:v>39342</c:v>
                </c:pt>
                <c:pt idx="35">
                  <c:v>39349</c:v>
                </c:pt>
                <c:pt idx="36">
                  <c:v>39356</c:v>
                </c:pt>
                <c:pt idx="37">
                  <c:v>39363</c:v>
                </c:pt>
                <c:pt idx="38">
                  <c:v>39370</c:v>
                </c:pt>
                <c:pt idx="39">
                  <c:v>39377</c:v>
                </c:pt>
                <c:pt idx="40">
                  <c:v>39384</c:v>
                </c:pt>
                <c:pt idx="41">
                  <c:v>39391</c:v>
                </c:pt>
                <c:pt idx="42">
                  <c:v>39398</c:v>
                </c:pt>
                <c:pt idx="43">
                  <c:v>39405</c:v>
                </c:pt>
                <c:pt idx="44">
                  <c:v>39412</c:v>
                </c:pt>
                <c:pt idx="45">
                  <c:v>39419</c:v>
                </c:pt>
                <c:pt idx="46">
                  <c:v>39426</c:v>
                </c:pt>
                <c:pt idx="47">
                  <c:v>39433</c:v>
                </c:pt>
                <c:pt idx="48">
                  <c:v>39440</c:v>
                </c:pt>
                <c:pt idx="49">
                  <c:v>39447</c:v>
                </c:pt>
                <c:pt idx="50">
                  <c:v>39454</c:v>
                </c:pt>
                <c:pt idx="51">
                  <c:v>39461</c:v>
                </c:pt>
                <c:pt idx="52">
                  <c:v>39469</c:v>
                </c:pt>
              </c:numCache>
            </c:numRef>
          </c:cat>
          <c:val>
            <c:numRef>
              <c:f>[table.csv]table!$C$1:$C$53</c:f>
              <c:numCache>
                <c:formatCode>General</c:formatCode>
                <c:ptCount val="53"/>
                <c:pt idx="0">
                  <c:v>62.620000000000005</c:v>
                </c:pt>
                <c:pt idx="1">
                  <c:v>63.1</c:v>
                </c:pt>
                <c:pt idx="2">
                  <c:v>62.18</c:v>
                </c:pt>
                <c:pt idx="3">
                  <c:v>62.09</c:v>
                </c:pt>
                <c:pt idx="4">
                  <c:v>61.15</c:v>
                </c:pt>
                <c:pt idx="5">
                  <c:v>59.06</c:v>
                </c:pt>
                <c:pt idx="6">
                  <c:v>59.24</c:v>
                </c:pt>
                <c:pt idx="7">
                  <c:v>57.68</c:v>
                </c:pt>
                <c:pt idx="8">
                  <c:v>57.68</c:v>
                </c:pt>
                <c:pt idx="9">
                  <c:v>57.449999999999996</c:v>
                </c:pt>
                <c:pt idx="10">
                  <c:v>58.68</c:v>
                </c:pt>
                <c:pt idx="11">
                  <c:v>59.44</c:v>
                </c:pt>
                <c:pt idx="12">
                  <c:v>62.08</c:v>
                </c:pt>
                <c:pt idx="13">
                  <c:v>61.17</c:v>
                </c:pt>
                <c:pt idx="14">
                  <c:v>61.47</c:v>
                </c:pt>
                <c:pt idx="15">
                  <c:v>59.36</c:v>
                </c:pt>
                <c:pt idx="16">
                  <c:v>60.46</c:v>
                </c:pt>
                <c:pt idx="17">
                  <c:v>60.63</c:v>
                </c:pt>
                <c:pt idx="18">
                  <c:v>60.849999999999994</c:v>
                </c:pt>
                <c:pt idx="19">
                  <c:v>59.620000000000005</c:v>
                </c:pt>
                <c:pt idx="20">
                  <c:v>60.230000000000004</c:v>
                </c:pt>
                <c:pt idx="21">
                  <c:v>58.27</c:v>
                </c:pt>
                <c:pt idx="22">
                  <c:v>59.13</c:v>
                </c:pt>
                <c:pt idx="23">
                  <c:v>59.620000000000005</c:v>
                </c:pt>
                <c:pt idx="24">
                  <c:v>60.86</c:v>
                </c:pt>
                <c:pt idx="25">
                  <c:v>59.290000000000006</c:v>
                </c:pt>
                <c:pt idx="26">
                  <c:v>57.349999999999994</c:v>
                </c:pt>
                <c:pt idx="27">
                  <c:v>58.1</c:v>
                </c:pt>
                <c:pt idx="28">
                  <c:v>58.68</c:v>
                </c:pt>
                <c:pt idx="29">
                  <c:v>59.51</c:v>
                </c:pt>
                <c:pt idx="30">
                  <c:v>59.78</c:v>
                </c:pt>
                <c:pt idx="31">
                  <c:v>59.690000000000005</c:v>
                </c:pt>
                <c:pt idx="32">
                  <c:v>59.58</c:v>
                </c:pt>
                <c:pt idx="33">
                  <c:v>61.05</c:v>
                </c:pt>
                <c:pt idx="34">
                  <c:v>62.91</c:v>
                </c:pt>
                <c:pt idx="35">
                  <c:v>63.47</c:v>
                </c:pt>
                <c:pt idx="36">
                  <c:v>64</c:v>
                </c:pt>
                <c:pt idx="37">
                  <c:v>63.7</c:v>
                </c:pt>
                <c:pt idx="38">
                  <c:v>62.05</c:v>
                </c:pt>
                <c:pt idx="39">
                  <c:v>62.11</c:v>
                </c:pt>
                <c:pt idx="40">
                  <c:v>62.58</c:v>
                </c:pt>
                <c:pt idx="41">
                  <c:v>62.94</c:v>
                </c:pt>
                <c:pt idx="42">
                  <c:v>65.45</c:v>
                </c:pt>
                <c:pt idx="43">
                  <c:v>65.010000000000005</c:v>
                </c:pt>
                <c:pt idx="44">
                  <c:v>65.84</c:v>
                </c:pt>
                <c:pt idx="45">
                  <c:v>65.790000000000006</c:v>
                </c:pt>
                <c:pt idx="46">
                  <c:v>65.7</c:v>
                </c:pt>
                <c:pt idx="47">
                  <c:v>66.13</c:v>
                </c:pt>
                <c:pt idx="48">
                  <c:v>65.489999999999995</c:v>
                </c:pt>
                <c:pt idx="49">
                  <c:v>64</c:v>
                </c:pt>
                <c:pt idx="50">
                  <c:v>65.98</c:v>
                </c:pt>
                <c:pt idx="51">
                  <c:v>64.430000000000007</c:v>
                </c:pt>
                <c:pt idx="52">
                  <c:v>60.71</c:v>
                </c:pt>
              </c:numCache>
            </c:numRef>
          </c:val>
        </c:ser>
        <c:marker val="1"/>
        <c:axId val="100268672"/>
        <c:axId val="100495744"/>
      </c:lineChart>
      <c:lineChart>
        <c:grouping val="standard"/>
        <c:ser>
          <c:idx val="1"/>
          <c:order val="1"/>
          <c:tx>
            <c:v>S&amp;P 500 </c:v>
          </c:tx>
          <c:marker>
            <c:symbol val="none"/>
          </c:marker>
          <c:cat>
            <c:numRef>
              <c:f>[table.csv]table!$A$1:$A$53</c:f>
              <c:numCache>
                <c:formatCode>m/d/yyyy</c:formatCode>
                <c:ptCount val="53"/>
                <c:pt idx="0">
                  <c:v>39107</c:v>
                </c:pt>
                <c:pt idx="1">
                  <c:v>39111</c:v>
                </c:pt>
                <c:pt idx="2">
                  <c:v>39118</c:v>
                </c:pt>
                <c:pt idx="3">
                  <c:v>39125</c:v>
                </c:pt>
                <c:pt idx="4">
                  <c:v>39133</c:v>
                </c:pt>
                <c:pt idx="5">
                  <c:v>39139</c:v>
                </c:pt>
                <c:pt idx="6">
                  <c:v>39146</c:v>
                </c:pt>
                <c:pt idx="7">
                  <c:v>39153</c:v>
                </c:pt>
                <c:pt idx="8">
                  <c:v>39160</c:v>
                </c:pt>
                <c:pt idx="9">
                  <c:v>39167</c:v>
                </c:pt>
                <c:pt idx="10">
                  <c:v>39174</c:v>
                </c:pt>
                <c:pt idx="11">
                  <c:v>39181</c:v>
                </c:pt>
                <c:pt idx="12">
                  <c:v>39188</c:v>
                </c:pt>
                <c:pt idx="13">
                  <c:v>39195</c:v>
                </c:pt>
                <c:pt idx="14">
                  <c:v>39202</c:v>
                </c:pt>
                <c:pt idx="15">
                  <c:v>39209</c:v>
                </c:pt>
                <c:pt idx="16">
                  <c:v>39216</c:v>
                </c:pt>
                <c:pt idx="17">
                  <c:v>39223</c:v>
                </c:pt>
                <c:pt idx="18">
                  <c:v>39231</c:v>
                </c:pt>
                <c:pt idx="19">
                  <c:v>39237</c:v>
                </c:pt>
                <c:pt idx="20">
                  <c:v>39244</c:v>
                </c:pt>
                <c:pt idx="21">
                  <c:v>39251</c:v>
                </c:pt>
                <c:pt idx="22">
                  <c:v>39258</c:v>
                </c:pt>
                <c:pt idx="23">
                  <c:v>39265</c:v>
                </c:pt>
                <c:pt idx="24">
                  <c:v>39272</c:v>
                </c:pt>
                <c:pt idx="25">
                  <c:v>39279</c:v>
                </c:pt>
                <c:pt idx="26">
                  <c:v>39286</c:v>
                </c:pt>
                <c:pt idx="27">
                  <c:v>39293</c:v>
                </c:pt>
                <c:pt idx="28">
                  <c:v>39300</c:v>
                </c:pt>
                <c:pt idx="29">
                  <c:v>39307</c:v>
                </c:pt>
                <c:pt idx="30">
                  <c:v>39314</c:v>
                </c:pt>
                <c:pt idx="31">
                  <c:v>39321</c:v>
                </c:pt>
                <c:pt idx="32">
                  <c:v>39329</c:v>
                </c:pt>
                <c:pt idx="33">
                  <c:v>39335</c:v>
                </c:pt>
                <c:pt idx="34">
                  <c:v>39342</c:v>
                </c:pt>
                <c:pt idx="35">
                  <c:v>39349</c:v>
                </c:pt>
                <c:pt idx="36">
                  <c:v>39356</c:v>
                </c:pt>
                <c:pt idx="37">
                  <c:v>39363</c:v>
                </c:pt>
                <c:pt idx="38">
                  <c:v>39370</c:v>
                </c:pt>
                <c:pt idx="39">
                  <c:v>39377</c:v>
                </c:pt>
                <c:pt idx="40">
                  <c:v>39384</c:v>
                </c:pt>
                <c:pt idx="41">
                  <c:v>39391</c:v>
                </c:pt>
                <c:pt idx="42">
                  <c:v>39398</c:v>
                </c:pt>
                <c:pt idx="43">
                  <c:v>39405</c:v>
                </c:pt>
                <c:pt idx="44">
                  <c:v>39412</c:v>
                </c:pt>
                <c:pt idx="45">
                  <c:v>39419</c:v>
                </c:pt>
                <c:pt idx="46">
                  <c:v>39426</c:v>
                </c:pt>
                <c:pt idx="47">
                  <c:v>39433</c:v>
                </c:pt>
                <c:pt idx="48">
                  <c:v>39440</c:v>
                </c:pt>
                <c:pt idx="49">
                  <c:v>39447</c:v>
                </c:pt>
                <c:pt idx="50">
                  <c:v>39454</c:v>
                </c:pt>
                <c:pt idx="51">
                  <c:v>39461</c:v>
                </c:pt>
                <c:pt idx="52">
                  <c:v>39469</c:v>
                </c:pt>
              </c:numCache>
            </c:numRef>
          </c:cat>
          <c:val>
            <c:numRef>
              <c:f>[table.csv]table!$D$1:$D$53</c:f>
              <c:numCache>
                <c:formatCode>General</c:formatCode>
                <c:ptCount val="53"/>
                <c:pt idx="0">
                  <c:v>1422.1799999999998</c:v>
                </c:pt>
                <c:pt idx="1">
                  <c:v>1448.3899999999999</c:v>
                </c:pt>
                <c:pt idx="2">
                  <c:v>1438.06</c:v>
                </c:pt>
                <c:pt idx="3">
                  <c:v>1455.54</c:v>
                </c:pt>
                <c:pt idx="4">
                  <c:v>1451.1899999999998</c:v>
                </c:pt>
                <c:pt idx="5">
                  <c:v>1387.1699999999998</c:v>
                </c:pt>
                <c:pt idx="6">
                  <c:v>1402.84</c:v>
                </c:pt>
                <c:pt idx="7">
                  <c:v>1386.95</c:v>
                </c:pt>
                <c:pt idx="8">
                  <c:v>1436.11</c:v>
                </c:pt>
                <c:pt idx="9">
                  <c:v>1420.86</c:v>
                </c:pt>
                <c:pt idx="10">
                  <c:v>1443.76</c:v>
                </c:pt>
                <c:pt idx="11">
                  <c:v>1452.85</c:v>
                </c:pt>
                <c:pt idx="12">
                  <c:v>1484.35</c:v>
                </c:pt>
                <c:pt idx="13">
                  <c:v>1494.07</c:v>
                </c:pt>
                <c:pt idx="14">
                  <c:v>1505.62</c:v>
                </c:pt>
                <c:pt idx="15">
                  <c:v>1505.85</c:v>
                </c:pt>
                <c:pt idx="16">
                  <c:v>1522.75</c:v>
                </c:pt>
                <c:pt idx="17">
                  <c:v>1515.73</c:v>
                </c:pt>
                <c:pt idx="18">
                  <c:v>1536.34</c:v>
                </c:pt>
                <c:pt idx="19">
                  <c:v>1507.6699999999998</c:v>
                </c:pt>
                <c:pt idx="20">
                  <c:v>1532.91</c:v>
                </c:pt>
                <c:pt idx="21">
                  <c:v>1502.56</c:v>
                </c:pt>
                <c:pt idx="22">
                  <c:v>1503.35</c:v>
                </c:pt>
                <c:pt idx="23">
                  <c:v>1530.44</c:v>
                </c:pt>
                <c:pt idx="24">
                  <c:v>1552.5</c:v>
                </c:pt>
                <c:pt idx="25">
                  <c:v>1534.1</c:v>
                </c:pt>
                <c:pt idx="26">
                  <c:v>1458.95</c:v>
                </c:pt>
                <c:pt idx="27">
                  <c:v>1433.06</c:v>
                </c:pt>
                <c:pt idx="28">
                  <c:v>1453.6399999999999</c:v>
                </c:pt>
                <c:pt idx="29">
                  <c:v>1445.94</c:v>
                </c:pt>
                <c:pt idx="30">
                  <c:v>1479.37</c:v>
                </c:pt>
                <c:pt idx="31">
                  <c:v>1473.99</c:v>
                </c:pt>
                <c:pt idx="32">
                  <c:v>1453.55</c:v>
                </c:pt>
                <c:pt idx="33">
                  <c:v>1484.25</c:v>
                </c:pt>
                <c:pt idx="34">
                  <c:v>1525.75</c:v>
                </c:pt>
                <c:pt idx="35">
                  <c:v>1526.75</c:v>
                </c:pt>
                <c:pt idx="36">
                  <c:v>1557.59</c:v>
                </c:pt>
                <c:pt idx="37">
                  <c:v>1561.8</c:v>
                </c:pt>
                <c:pt idx="38">
                  <c:v>1500.6299999999999</c:v>
                </c:pt>
                <c:pt idx="39">
                  <c:v>1535.28</c:v>
                </c:pt>
                <c:pt idx="40">
                  <c:v>1509.6499999999999</c:v>
                </c:pt>
                <c:pt idx="41">
                  <c:v>1453.7</c:v>
                </c:pt>
                <c:pt idx="42">
                  <c:v>1458.74</c:v>
                </c:pt>
                <c:pt idx="43">
                  <c:v>1440.7</c:v>
                </c:pt>
                <c:pt idx="44">
                  <c:v>1481.1399999999999</c:v>
                </c:pt>
                <c:pt idx="45">
                  <c:v>1504.6599999999999</c:v>
                </c:pt>
                <c:pt idx="46">
                  <c:v>1467.95</c:v>
                </c:pt>
                <c:pt idx="47">
                  <c:v>1484.46</c:v>
                </c:pt>
                <c:pt idx="48">
                  <c:v>1478.49</c:v>
                </c:pt>
                <c:pt idx="49">
                  <c:v>1411.6299999999999</c:v>
                </c:pt>
                <c:pt idx="50">
                  <c:v>1401.02</c:v>
                </c:pt>
                <c:pt idx="51">
                  <c:v>1325.1899999999998</c:v>
                </c:pt>
                <c:pt idx="52">
                  <c:v>1330.61</c:v>
                </c:pt>
              </c:numCache>
            </c:numRef>
          </c:val>
        </c:ser>
        <c:marker val="1"/>
        <c:axId val="103845888"/>
        <c:axId val="100497664"/>
      </c:lineChart>
      <c:dateAx>
        <c:axId val="100268672"/>
        <c:scaling>
          <c:orientation val="minMax"/>
        </c:scaling>
        <c:axPos val="b"/>
        <c:numFmt formatCode="m/d/yyyy" sourceLinked="1"/>
        <c:tickLblPos val="nextTo"/>
        <c:crossAx val="100495744"/>
        <c:crosses val="autoZero"/>
        <c:auto val="1"/>
        <c:lblOffset val="100"/>
      </c:dateAx>
      <c:valAx>
        <c:axId val="100495744"/>
        <c:scaling>
          <c:orientation val="minMax"/>
        </c:scaling>
        <c:axPos val="l"/>
        <c:majorGridlines/>
        <c:numFmt formatCode="General" sourceLinked="1"/>
        <c:tickLblPos val="nextTo"/>
        <c:crossAx val="100268672"/>
        <c:crosses val="autoZero"/>
        <c:crossBetween val="between"/>
      </c:valAx>
      <c:valAx>
        <c:axId val="100497664"/>
        <c:scaling>
          <c:orientation val="minMax"/>
        </c:scaling>
        <c:axPos val="r"/>
        <c:numFmt formatCode="General" sourceLinked="1"/>
        <c:tickLblPos val="nextTo"/>
        <c:crossAx val="103845888"/>
        <c:crosses val="max"/>
        <c:crossBetween val="between"/>
      </c:valAx>
      <c:dateAx>
        <c:axId val="103845888"/>
        <c:scaling>
          <c:orientation val="minMax"/>
        </c:scaling>
        <c:delete val="1"/>
        <c:axPos val="b"/>
        <c:numFmt formatCode="m/d/yyyy" sourceLinked="1"/>
        <c:tickLblPos val="nextTo"/>
        <c:crossAx val="100497664"/>
        <c:crosses val="autoZero"/>
        <c:auto val="1"/>
        <c:lblOffset val="100"/>
      </c:date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Performance in Past</a:t>
            </a:r>
            <a:r>
              <a:rPr lang="en-US" baseline="0"/>
              <a:t> Recession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v>JNJ Adjusted Close</c:v>
          </c:tx>
          <c:marker>
            <c:symbol val="none"/>
          </c:marker>
          <c:cat>
            <c:numRef>
              <c:f>[table.csv]table!$A$1:$A$97</c:f>
              <c:numCache>
                <c:formatCode>m/d/yyyy</c:formatCode>
                <c:ptCount val="97"/>
                <c:pt idx="0">
                  <c:v>36550</c:v>
                </c:pt>
                <c:pt idx="1">
                  <c:v>36557</c:v>
                </c:pt>
                <c:pt idx="2">
                  <c:v>36586</c:v>
                </c:pt>
                <c:pt idx="3">
                  <c:v>36619</c:v>
                </c:pt>
                <c:pt idx="4">
                  <c:v>36647</c:v>
                </c:pt>
                <c:pt idx="5">
                  <c:v>36678</c:v>
                </c:pt>
                <c:pt idx="6">
                  <c:v>36710</c:v>
                </c:pt>
                <c:pt idx="7">
                  <c:v>36739</c:v>
                </c:pt>
                <c:pt idx="8">
                  <c:v>36770</c:v>
                </c:pt>
                <c:pt idx="9">
                  <c:v>36801</c:v>
                </c:pt>
                <c:pt idx="10">
                  <c:v>36831</c:v>
                </c:pt>
                <c:pt idx="11">
                  <c:v>36861</c:v>
                </c:pt>
                <c:pt idx="12">
                  <c:v>36893</c:v>
                </c:pt>
                <c:pt idx="13">
                  <c:v>36923</c:v>
                </c:pt>
                <c:pt idx="14">
                  <c:v>36951</c:v>
                </c:pt>
                <c:pt idx="15">
                  <c:v>36983</c:v>
                </c:pt>
                <c:pt idx="16">
                  <c:v>37012</c:v>
                </c:pt>
                <c:pt idx="17">
                  <c:v>37043</c:v>
                </c:pt>
                <c:pt idx="18">
                  <c:v>37074</c:v>
                </c:pt>
                <c:pt idx="19">
                  <c:v>37104</c:v>
                </c:pt>
                <c:pt idx="20">
                  <c:v>37138</c:v>
                </c:pt>
                <c:pt idx="21">
                  <c:v>37165</c:v>
                </c:pt>
                <c:pt idx="22">
                  <c:v>37196</c:v>
                </c:pt>
                <c:pt idx="23">
                  <c:v>37228</c:v>
                </c:pt>
                <c:pt idx="24">
                  <c:v>37258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37410</c:v>
                </c:pt>
                <c:pt idx="30">
                  <c:v>37438</c:v>
                </c:pt>
                <c:pt idx="31">
                  <c:v>37469</c:v>
                </c:pt>
                <c:pt idx="32">
                  <c:v>37502</c:v>
                </c:pt>
                <c:pt idx="33">
                  <c:v>37530</c:v>
                </c:pt>
                <c:pt idx="34">
                  <c:v>37561</c:v>
                </c:pt>
                <c:pt idx="35">
                  <c:v>37592</c:v>
                </c:pt>
                <c:pt idx="36">
                  <c:v>37623</c:v>
                </c:pt>
                <c:pt idx="37">
                  <c:v>37655</c:v>
                </c:pt>
                <c:pt idx="38">
                  <c:v>37683</c:v>
                </c:pt>
                <c:pt idx="39">
                  <c:v>37712</c:v>
                </c:pt>
                <c:pt idx="40">
                  <c:v>37742</c:v>
                </c:pt>
                <c:pt idx="41">
                  <c:v>37774</c:v>
                </c:pt>
                <c:pt idx="42">
                  <c:v>37803</c:v>
                </c:pt>
                <c:pt idx="43">
                  <c:v>37834</c:v>
                </c:pt>
                <c:pt idx="44">
                  <c:v>37866</c:v>
                </c:pt>
                <c:pt idx="45">
                  <c:v>37895</c:v>
                </c:pt>
                <c:pt idx="46">
                  <c:v>37928</c:v>
                </c:pt>
                <c:pt idx="47">
                  <c:v>37956</c:v>
                </c:pt>
                <c:pt idx="48">
                  <c:v>37988</c:v>
                </c:pt>
                <c:pt idx="49">
                  <c:v>38019</c:v>
                </c:pt>
                <c:pt idx="50">
                  <c:v>38047</c:v>
                </c:pt>
                <c:pt idx="51">
                  <c:v>38078</c:v>
                </c:pt>
                <c:pt idx="52">
                  <c:v>38110</c:v>
                </c:pt>
                <c:pt idx="53">
                  <c:v>38139</c:v>
                </c:pt>
                <c:pt idx="54">
                  <c:v>38169</c:v>
                </c:pt>
                <c:pt idx="55">
                  <c:v>38201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38355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38474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38628</c:v>
                </c:pt>
                <c:pt idx="70">
                  <c:v>38657</c:v>
                </c:pt>
                <c:pt idx="71">
                  <c:v>38687</c:v>
                </c:pt>
                <c:pt idx="72">
                  <c:v>38720</c:v>
                </c:pt>
                <c:pt idx="73">
                  <c:v>38749</c:v>
                </c:pt>
                <c:pt idx="74">
                  <c:v>38777</c:v>
                </c:pt>
                <c:pt idx="75">
                  <c:v>38810</c:v>
                </c:pt>
                <c:pt idx="76">
                  <c:v>38838</c:v>
                </c:pt>
                <c:pt idx="77">
                  <c:v>38869</c:v>
                </c:pt>
                <c:pt idx="78">
                  <c:v>38901</c:v>
                </c:pt>
                <c:pt idx="79">
                  <c:v>38930</c:v>
                </c:pt>
                <c:pt idx="80">
                  <c:v>38961</c:v>
                </c:pt>
                <c:pt idx="81">
                  <c:v>38992</c:v>
                </c:pt>
                <c:pt idx="82">
                  <c:v>39022</c:v>
                </c:pt>
                <c:pt idx="83">
                  <c:v>39052</c:v>
                </c:pt>
                <c:pt idx="84">
                  <c:v>39085</c:v>
                </c:pt>
                <c:pt idx="85">
                  <c:v>39114</c:v>
                </c:pt>
                <c:pt idx="86">
                  <c:v>39142</c:v>
                </c:pt>
                <c:pt idx="87">
                  <c:v>39174</c:v>
                </c:pt>
                <c:pt idx="88">
                  <c:v>39203</c:v>
                </c:pt>
                <c:pt idx="89">
                  <c:v>39234</c:v>
                </c:pt>
                <c:pt idx="90">
                  <c:v>39265</c:v>
                </c:pt>
                <c:pt idx="91">
                  <c:v>39295</c:v>
                </c:pt>
                <c:pt idx="92">
                  <c:v>39329</c:v>
                </c:pt>
                <c:pt idx="93">
                  <c:v>39356</c:v>
                </c:pt>
                <c:pt idx="94">
                  <c:v>39387</c:v>
                </c:pt>
                <c:pt idx="95">
                  <c:v>39419</c:v>
                </c:pt>
                <c:pt idx="96">
                  <c:v>39449</c:v>
                </c:pt>
              </c:numCache>
            </c:numRef>
          </c:cat>
          <c:val>
            <c:numRef>
              <c:f>[table.csv]table!$C$1:$C$97</c:f>
              <c:numCache>
                <c:formatCode>General</c:formatCode>
                <c:ptCount val="97"/>
                <c:pt idx="0">
                  <c:v>36.14</c:v>
                </c:pt>
                <c:pt idx="1">
                  <c:v>30.34</c:v>
                </c:pt>
                <c:pt idx="2">
                  <c:v>29.610000000000003</c:v>
                </c:pt>
                <c:pt idx="3">
                  <c:v>34.770000000000003</c:v>
                </c:pt>
                <c:pt idx="4">
                  <c:v>37.86</c:v>
                </c:pt>
                <c:pt idx="5">
                  <c:v>43.09</c:v>
                </c:pt>
                <c:pt idx="6">
                  <c:v>39.36</c:v>
                </c:pt>
                <c:pt idx="7">
                  <c:v>39.020000000000003</c:v>
                </c:pt>
                <c:pt idx="8">
                  <c:v>39.870000000000005</c:v>
                </c:pt>
                <c:pt idx="9">
                  <c:v>39.090000000000003</c:v>
                </c:pt>
                <c:pt idx="10">
                  <c:v>42.58</c:v>
                </c:pt>
                <c:pt idx="11">
                  <c:v>44.74</c:v>
                </c:pt>
                <c:pt idx="12">
                  <c:v>39.660000000000004</c:v>
                </c:pt>
                <c:pt idx="13">
                  <c:v>41.58</c:v>
                </c:pt>
                <c:pt idx="14">
                  <c:v>37.370000000000005</c:v>
                </c:pt>
                <c:pt idx="15">
                  <c:v>41.220000000000006</c:v>
                </c:pt>
                <c:pt idx="16">
                  <c:v>41.57</c:v>
                </c:pt>
                <c:pt idx="17">
                  <c:v>42.839999999999996</c:v>
                </c:pt>
                <c:pt idx="18">
                  <c:v>46.4</c:v>
                </c:pt>
                <c:pt idx="19">
                  <c:v>45.349999999999994</c:v>
                </c:pt>
                <c:pt idx="20">
                  <c:v>47.67</c:v>
                </c:pt>
                <c:pt idx="21">
                  <c:v>49.83</c:v>
                </c:pt>
                <c:pt idx="22">
                  <c:v>50.27</c:v>
                </c:pt>
                <c:pt idx="23">
                  <c:v>51</c:v>
                </c:pt>
                <c:pt idx="24">
                  <c:v>49.63</c:v>
                </c:pt>
                <c:pt idx="25">
                  <c:v>52.720000000000006</c:v>
                </c:pt>
                <c:pt idx="26">
                  <c:v>56.230000000000004</c:v>
                </c:pt>
                <c:pt idx="27">
                  <c:v>55.28</c:v>
                </c:pt>
                <c:pt idx="28">
                  <c:v>53.290000000000006</c:v>
                </c:pt>
                <c:pt idx="29">
                  <c:v>45.39</c:v>
                </c:pt>
                <c:pt idx="30">
                  <c:v>45.690000000000005</c:v>
                </c:pt>
                <c:pt idx="31">
                  <c:v>47.349999999999994</c:v>
                </c:pt>
                <c:pt idx="32">
                  <c:v>47.15</c:v>
                </c:pt>
                <c:pt idx="33">
                  <c:v>51.220000000000006</c:v>
                </c:pt>
                <c:pt idx="34">
                  <c:v>49.879999999999995</c:v>
                </c:pt>
                <c:pt idx="35">
                  <c:v>46.98</c:v>
                </c:pt>
                <c:pt idx="36">
                  <c:v>46.9</c:v>
                </c:pt>
                <c:pt idx="37">
                  <c:v>46.07</c:v>
                </c:pt>
                <c:pt idx="38">
                  <c:v>50.83</c:v>
                </c:pt>
                <c:pt idx="39">
                  <c:v>49.51</c:v>
                </c:pt>
                <c:pt idx="40">
                  <c:v>47.949999999999996</c:v>
                </c:pt>
                <c:pt idx="41">
                  <c:v>45.61</c:v>
                </c:pt>
                <c:pt idx="42">
                  <c:v>45.690000000000005</c:v>
                </c:pt>
                <c:pt idx="43">
                  <c:v>43.949999999999996</c:v>
                </c:pt>
                <c:pt idx="44">
                  <c:v>43.89</c:v>
                </c:pt>
                <c:pt idx="45">
                  <c:v>44.61</c:v>
                </c:pt>
                <c:pt idx="46">
                  <c:v>43.91</c:v>
                </c:pt>
                <c:pt idx="47">
                  <c:v>46.01</c:v>
                </c:pt>
                <c:pt idx="48">
                  <c:v>47.58</c:v>
                </c:pt>
                <c:pt idx="49">
                  <c:v>48.220000000000006</c:v>
                </c:pt>
                <c:pt idx="50">
                  <c:v>45.37</c:v>
                </c:pt>
                <c:pt idx="51">
                  <c:v>48.33</c:v>
                </c:pt>
                <c:pt idx="52">
                  <c:v>50.09</c:v>
                </c:pt>
                <c:pt idx="53">
                  <c:v>50.09</c:v>
                </c:pt>
                <c:pt idx="54">
                  <c:v>49.7</c:v>
                </c:pt>
                <c:pt idx="55">
                  <c:v>52.51</c:v>
                </c:pt>
                <c:pt idx="56">
                  <c:v>50.91</c:v>
                </c:pt>
                <c:pt idx="57">
                  <c:v>52.760000000000005</c:v>
                </c:pt>
                <c:pt idx="58">
                  <c:v>54.77</c:v>
                </c:pt>
                <c:pt idx="59">
                  <c:v>57.59</c:v>
                </c:pt>
                <c:pt idx="60">
                  <c:v>58.75</c:v>
                </c:pt>
                <c:pt idx="61">
                  <c:v>59.83</c:v>
                </c:pt>
                <c:pt idx="62">
                  <c:v>61.25</c:v>
                </c:pt>
                <c:pt idx="63">
                  <c:v>62.59</c:v>
                </c:pt>
                <c:pt idx="64">
                  <c:v>61.49</c:v>
                </c:pt>
                <c:pt idx="65">
                  <c:v>59.57</c:v>
                </c:pt>
                <c:pt idx="66">
                  <c:v>58.620000000000005</c:v>
                </c:pt>
                <c:pt idx="67">
                  <c:v>58.39</c:v>
                </c:pt>
                <c:pt idx="68">
                  <c:v>58.290000000000006</c:v>
                </c:pt>
                <c:pt idx="69">
                  <c:v>57.68</c:v>
                </c:pt>
                <c:pt idx="70">
                  <c:v>57.18</c:v>
                </c:pt>
                <c:pt idx="71">
                  <c:v>55.65</c:v>
                </c:pt>
                <c:pt idx="72">
                  <c:v>53.28</c:v>
                </c:pt>
                <c:pt idx="73">
                  <c:v>53.690000000000005</c:v>
                </c:pt>
                <c:pt idx="74">
                  <c:v>55.15</c:v>
                </c:pt>
                <c:pt idx="75">
                  <c:v>54.58</c:v>
                </c:pt>
                <c:pt idx="76">
                  <c:v>56.43</c:v>
                </c:pt>
                <c:pt idx="77">
                  <c:v>56.15</c:v>
                </c:pt>
                <c:pt idx="78">
                  <c:v>58.61</c:v>
                </c:pt>
                <c:pt idx="79">
                  <c:v>60.94</c:v>
                </c:pt>
                <c:pt idx="80">
                  <c:v>61.2</c:v>
                </c:pt>
                <c:pt idx="81">
                  <c:v>63.52</c:v>
                </c:pt>
                <c:pt idx="82">
                  <c:v>62.47</c:v>
                </c:pt>
                <c:pt idx="83">
                  <c:v>62.57</c:v>
                </c:pt>
                <c:pt idx="84">
                  <c:v>63.309999999999995</c:v>
                </c:pt>
                <c:pt idx="85">
                  <c:v>59.99</c:v>
                </c:pt>
                <c:pt idx="86">
                  <c:v>57.449999999999996</c:v>
                </c:pt>
                <c:pt idx="87">
                  <c:v>61.220000000000006</c:v>
                </c:pt>
                <c:pt idx="88">
                  <c:v>60.71</c:v>
                </c:pt>
                <c:pt idx="89">
                  <c:v>59.13</c:v>
                </c:pt>
                <c:pt idx="90">
                  <c:v>58.05</c:v>
                </c:pt>
                <c:pt idx="91">
                  <c:v>59.690000000000005</c:v>
                </c:pt>
                <c:pt idx="92">
                  <c:v>63.47</c:v>
                </c:pt>
                <c:pt idx="93">
                  <c:v>62.949999999999996</c:v>
                </c:pt>
                <c:pt idx="94">
                  <c:v>65.84</c:v>
                </c:pt>
                <c:pt idx="95">
                  <c:v>64.83</c:v>
                </c:pt>
                <c:pt idx="96">
                  <c:v>60.71</c:v>
                </c:pt>
              </c:numCache>
            </c:numRef>
          </c:val>
        </c:ser>
        <c:marker val="1"/>
        <c:axId val="105170048"/>
        <c:axId val="105171968"/>
      </c:lineChart>
      <c:lineChart>
        <c:grouping val="standard"/>
        <c:ser>
          <c:idx val="0"/>
          <c:order val="0"/>
          <c:tx>
            <c:v>DJIA</c:v>
          </c:tx>
          <c:marker>
            <c:symbol val="none"/>
          </c:marker>
          <c:cat>
            <c:numRef>
              <c:f>[table.csv]table!$A$1:$A$97</c:f>
              <c:numCache>
                <c:formatCode>m/d/yyyy</c:formatCode>
                <c:ptCount val="97"/>
                <c:pt idx="0">
                  <c:v>36550</c:v>
                </c:pt>
                <c:pt idx="1">
                  <c:v>36557</c:v>
                </c:pt>
                <c:pt idx="2">
                  <c:v>36586</c:v>
                </c:pt>
                <c:pt idx="3">
                  <c:v>36619</c:v>
                </c:pt>
                <c:pt idx="4">
                  <c:v>36647</c:v>
                </c:pt>
                <c:pt idx="5">
                  <c:v>36678</c:v>
                </c:pt>
                <c:pt idx="6">
                  <c:v>36710</c:v>
                </c:pt>
                <c:pt idx="7">
                  <c:v>36739</c:v>
                </c:pt>
                <c:pt idx="8">
                  <c:v>36770</c:v>
                </c:pt>
                <c:pt idx="9">
                  <c:v>36801</c:v>
                </c:pt>
                <c:pt idx="10">
                  <c:v>36831</c:v>
                </c:pt>
                <c:pt idx="11">
                  <c:v>36861</c:v>
                </c:pt>
                <c:pt idx="12">
                  <c:v>36893</c:v>
                </c:pt>
                <c:pt idx="13">
                  <c:v>36923</c:v>
                </c:pt>
                <c:pt idx="14">
                  <c:v>36951</c:v>
                </c:pt>
                <c:pt idx="15">
                  <c:v>36983</c:v>
                </c:pt>
                <c:pt idx="16">
                  <c:v>37012</c:v>
                </c:pt>
                <c:pt idx="17">
                  <c:v>37043</c:v>
                </c:pt>
                <c:pt idx="18">
                  <c:v>37074</c:v>
                </c:pt>
                <c:pt idx="19">
                  <c:v>37104</c:v>
                </c:pt>
                <c:pt idx="20">
                  <c:v>37138</c:v>
                </c:pt>
                <c:pt idx="21">
                  <c:v>37165</c:v>
                </c:pt>
                <c:pt idx="22">
                  <c:v>37196</c:v>
                </c:pt>
                <c:pt idx="23">
                  <c:v>37228</c:v>
                </c:pt>
                <c:pt idx="24">
                  <c:v>37258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37410</c:v>
                </c:pt>
                <c:pt idx="30">
                  <c:v>37438</c:v>
                </c:pt>
                <c:pt idx="31">
                  <c:v>37469</c:v>
                </c:pt>
                <c:pt idx="32">
                  <c:v>37502</c:v>
                </c:pt>
                <c:pt idx="33">
                  <c:v>37530</c:v>
                </c:pt>
                <c:pt idx="34">
                  <c:v>37561</c:v>
                </c:pt>
                <c:pt idx="35">
                  <c:v>37592</c:v>
                </c:pt>
                <c:pt idx="36">
                  <c:v>37623</c:v>
                </c:pt>
                <c:pt idx="37">
                  <c:v>37655</c:v>
                </c:pt>
                <c:pt idx="38">
                  <c:v>37683</c:v>
                </c:pt>
                <c:pt idx="39">
                  <c:v>37712</c:v>
                </c:pt>
                <c:pt idx="40">
                  <c:v>37742</c:v>
                </c:pt>
                <c:pt idx="41">
                  <c:v>37774</c:v>
                </c:pt>
                <c:pt idx="42">
                  <c:v>37803</c:v>
                </c:pt>
                <c:pt idx="43">
                  <c:v>37834</c:v>
                </c:pt>
                <c:pt idx="44">
                  <c:v>37866</c:v>
                </c:pt>
                <c:pt idx="45">
                  <c:v>37895</c:v>
                </c:pt>
                <c:pt idx="46">
                  <c:v>37928</c:v>
                </c:pt>
                <c:pt idx="47">
                  <c:v>37956</c:v>
                </c:pt>
                <c:pt idx="48">
                  <c:v>37988</c:v>
                </c:pt>
                <c:pt idx="49">
                  <c:v>38019</c:v>
                </c:pt>
                <c:pt idx="50">
                  <c:v>38047</c:v>
                </c:pt>
                <c:pt idx="51">
                  <c:v>38078</c:v>
                </c:pt>
                <c:pt idx="52">
                  <c:v>38110</c:v>
                </c:pt>
                <c:pt idx="53">
                  <c:v>38139</c:v>
                </c:pt>
                <c:pt idx="54">
                  <c:v>38169</c:v>
                </c:pt>
                <c:pt idx="55">
                  <c:v>38201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38355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38474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38628</c:v>
                </c:pt>
                <c:pt idx="70">
                  <c:v>38657</c:v>
                </c:pt>
                <c:pt idx="71">
                  <c:v>38687</c:v>
                </c:pt>
                <c:pt idx="72">
                  <c:v>38720</c:v>
                </c:pt>
                <c:pt idx="73">
                  <c:v>38749</c:v>
                </c:pt>
                <c:pt idx="74">
                  <c:v>38777</c:v>
                </c:pt>
                <c:pt idx="75">
                  <c:v>38810</c:v>
                </c:pt>
                <c:pt idx="76">
                  <c:v>38838</c:v>
                </c:pt>
                <c:pt idx="77">
                  <c:v>38869</c:v>
                </c:pt>
                <c:pt idx="78">
                  <c:v>38901</c:v>
                </c:pt>
                <c:pt idx="79">
                  <c:v>38930</c:v>
                </c:pt>
                <c:pt idx="80">
                  <c:v>38961</c:v>
                </c:pt>
                <c:pt idx="81">
                  <c:v>38992</c:v>
                </c:pt>
                <c:pt idx="82">
                  <c:v>39022</c:v>
                </c:pt>
                <c:pt idx="83">
                  <c:v>39052</c:v>
                </c:pt>
                <c:pt idx="84">
                  <c:v>39085</c:v>
                </c:pt>
                <c:pt idx="85">
                  <c:v>39114</c:v>
                </c:pt>
                <c:pt idx="86">
                  <c:v>39142</c:v>
                </c:pt>
                <c:pt idx="87">
                  <c:v>39174</c:v>
                </c:pt>
                <c:pt idx="88">
                  <c:v>39203</c:v>
                </c:pt>
                <c:pt idx="89">
                  <c:v>39234</c:v>
                </c:pt>
                <c:pt idx="90">
                  <c:v>39265</c:v>
                </c:pt>
                <c:pt idx="91">
                  <c:v>39295</c:v>
                </c:pt>
                <c:pt idx="92">
                  <c:v>39329</c:v>
                </c:pt>
                <c:pt idx="93">
                  <c:v>39356</c:v>
                </c:pt>
                <c:pt idx="94">
                  <c:v>39387</c:v>
                </c:pt>
                <c:pt idx="95">
                  <c:v>39419</c:v>
                </c:pt>
                <c:pt idx="96">
                  <c:v>39449</c:v>
                </c:pt>
              </c:numCache>
            </c:numRef>
          </c:cat>
          <c:val>
            <c:numRef>
              <c:f>[table.csv]table!$B$1:$B$97</c:f>
              <c:numCache>
                <c:formatCode>General</c:formatCode>
                <c:ptCount val="97"/>
                <c:pt idx="0">
                  <c:v>10940.53</c:v>
                </c:pt>
                <c:pt idx="1">
                  <c:v>10128.31</c:v>
                </c:pt>
                <c:pt idx="2">
                  <c:v>10921.92</c:v>
                </c:pt>
                <c:pt idx="3">
                  <c:v>10733.91</c:v>
                </c:pt>
                <c:pt idx="4">
                  <c:v>10522.33</c:v>
                </c:pt>
                <c:pt idx="5">
                  <c:v>10447.89</c:v>
                </c:pt>
                <c:pt idx="6">
                  <c:v>10521.98</c:v>
                </c:pt>
                <c:pt idx="7">
                  <c:v>11215.1</c:v>
                </c:pt>
                <c:pt idx="8">
                  <c:v>10650.92</c:v>
                </c:pt>
                <c:pt idx="9">
                  <c:v>10971.140000000001</c:v>
                </c:pt>
                <c:pt idx="10">
                  <c:v>10414.49</c:v>
                </c:pt>
                <c:pt idx="11">
                  <c:v>10787.99</c:v>
                </c:pt>
                <c:pt idx="12">
                  <c:v>10887.359999999999</c:v>
                </c:pt>
                <c:pt idx="13">
                  <c:v>10495.28</c:v>
                </c:pt>
                <c:pt idx="14">
                  <c:v>9878.7800000000007</c:v>
                </c:pt>
                <c:pt idx="15">
                  <c:v>10734.97</c:v>
                </c:pt>
                <c:pt idx="16">
                  <c:v>10911.94</c:v>
                </c:pt>
                <c:pt idx="17">
                  <c:v>10502.4</c:v>
                </c:pt>
                <c:pt idx="18">
                  <c:v>10522.81</c:v>
                </c:pt>
                <c:pt idx="19">
                  <c:v>9949.75</c:v>
                </c:pt>
                <c:pt idx="20">
                  <c:v>8847.56</c:v>
                </c:pt>
                <c:pt idx="21">
                  <c:v>9075.1400000000012</c:v>
                </c:pt>
                <c:pt idx="22">
                  <c:v>9851.56</c:v>
                </c:pt>
                <c:pt idx="23">
                  <c:v>10021.57</c:v>
                </c:pt>
                <c:pt idx="24">
                  <c:v>9920</c:v>
                </c:pt>
                <c:pt idx="25">
                  <c:v>10106.129999999997</c:v>
                </c:pt>
                <c:pt idx="26">
                  <c:v>10403.94</c:v>
                </c:pt>
                <c:pt idx="27">
                  <c:v>9946.2199999999975</c:v>
                </c:pt>
                <c:pt idx="28">
                  <c:v>9925.25</c:v>
                </c:pt>
                <c:pt idx="29">
                  <c:v>9243.26</c:v>
                </c:pt>
                <c:pt idx="30">
                  <c:v>8736.59</c:v>
                </c:pt>
                <c:pt idx="31">
                  <c:v>8663.5</c:v>
                </c:pt>
                <c:pt idx="32">
                  <c:v>7591.9299999999994</c:v>
                </c:pt>
                <c:pt idx="33">
                  <c:v>8397.0300000000007</c:v>
                </c:pt>
                <c:pt idx="34">
                  <c:v>8896.09</c:v>
                </c:pt>
                <c:pt idx="35">
                  <c:v>8341.6299999999974</c:v>
                </c:pt>
                <c:pt idx="36">
                  <c:v>8053.81</c:v>
                </c:pt>
                <c:pt idx="37">
                  <c:v>7891.08</c:v>
                </c:pt>
                <c:pt idx="38">
                  <c:v>7992.13</c:v>
                </c:pt>
                <c:pt idx="39">
                  <c:v>8480.09</c:v>
                </c:pt>
                <c:pt idx="40">
                  <c:v>8850.26</c:v>
                </c:pt>
                <c:pt idx="41">
                  <c:v>8985.44</c:v>
                </c:pt>
                <c:pt idx="42">
                  <c:v>9233.7999999999975</c:v>
                </c:pt>
                <c:pt idx="43">
                  <c:v>9415.82</c:v>
                </c:pt>
                <c:pt idx="44">
                  <c:v>9275.06</c:v>
                </c:pt>
                <c:pt idx="45">
                  <c:v>9801.1200000000008</c:v>
                </c:pt>
                <c:pt idx="46">
                  <c:v>9782.4599999999955</c:v>
                </c:pt>
                <c:pt idx="47">
                  <c:v>10453.92</c:v>
                </c:pt>
                <c:pt idx="48">
                  <c:v>10488.07</c:v>
                </c:pt>
                <c:pt idx="49">
                  <c:v>10583.92</c:v>
                </c:pt>
                <c:pt idx="50">
                  <c:v>10357.700000000003</c:v>
                </c:pt>
                <c:pt idx="51">
                  <c:v>10225.57</c:v>
                </c:pt>
                <c:pt idx="52">
                  <c:v>10188.450000000001</c:v>
                </c:pt>
                <c:pt idx="53">
                  <c:v>10435.48</c:v>
                </c:pt>
                <c:pt idx="54">
                  <c:v>10139.709999999997</c:v>
                </c:pt>
                <c:pt idx="55">
                  <c:v>10173.92</c:v>
                </c:pt>
                <c:pt idx="56">
                  <c:v>10080.27</c:v>
                </c:pt>
                <c:pt idx="57">
                  <c:v>10027.469999999996</c:v>
                </c:pt>
                <c:pt idx="58">
                  <c:v>10428.02</c:v>
                </c:pt>
                <c:pt idx="59">
                  <c:v>10783.01</c:v>
                </c:pt>
                <c:pt idx="60">
                  <c:v>10489.94</c:v>
                </c:pt>
                <c:pt idx="61">
                  <c:v>10766.230000000001</c:v>
                </c:pt>
                <c:pt idx="62">
                  <c:v>10503.76</c:v>
                </c:pt>
                <c:pt idx="63">
                  <c:v>10192.51</c:v>
                </c:pt>
                <c:pt idx="64">
                  <c:v>10467.48</c:v>
                </c:pt>
                <c:pt idx="65">
                  <c:v>10274.969999999996</c:v>
                </c:pt>
                <c:pt idx="66">
                  <c:v>10640.91</c:v>
                </c:pt>
                <c:pt idx="67">
                  <c:v>10481.6</c:v>
                </c:pt>
                <c:pt idx="68">
                  <c:v>10568.7</c:v>
                </c:pt>
                <c:pt idx="69">
                  <c:v>10440.07</c:v>
                </c:pt>
                <c:pt idx="70">
                  <c:v>10805.869999999999</c:v>
                </c:pt>
                <c:pt idx="71">
                  <c:v>10717.5</c:v>
                </c:pt>
                <c:pt idx="72">
                  <c:v>10864.859999999999</c:v>
                </c:pt>
                <c:pt idx="73">
                  <c:v>10993.41</c:v>
                </c:pt>
                <c:pt idx="74">
                  <c:v>11109.32</c:v>
                </c:pt>
                <c:pt idx="75">
                  <c:v>11367.140000000001</c:v>
                </c:pt>
                <c:pt idx="76">
                  <c:v>11168.31</c:v>
                </c:pt>
                <c:pt idx="77">
                  <c:v>11150.220000000001</c:v>
                </c:pt>
                <c:pt idx="78">
                  <c:v>11185.68</c:v>
                </c:pt>
                <c:pt idx="79">
                  <c:v>11381.15</c:v>
                </c:pt>
                <c:pt idx="80">
                  <c:v>11679.07</c:v>
                </c:pt>
                <c:pt idx="81">
                  <c:v>12080.730000000001</c:v>
                </c:pt>
                <c:pt idx="82">
                  <c:v>12221.93</c:v>
                </c:pt>
                <c:pt idx="83">
                  <c:v>12463.15</c:v>
                </c:pt>
                <c:pt idx="84">
                  <c:v>12621.69</c:v>
                </c:pt>
                <c:pt idx="85">
                  <c:v>12268.630000000001</c:v>
                </c:pt>
                <c:pt idx="86">
                  <c:v>12354.349999999999</c:v>
                </c:pt>
                <c:pt idx="87">
                  <c:v>13062.91</c:v>
                </c:pt>
                <c:pt idx="88">
                  <c:v>13627.640000000001</c:v>
                </c:pt>
                <c:pt idx="89">
                  <c:v>13408.62</c:v>
                </c:pt>
                <c:pt idx="90">
                  <c:v>13211.99</c:v>
                </c:pt>
                <c:pt idx="91">
                  <c:v>13357.740000000002</c:v>
                </c:pt>
                <c:pt idx="92">
                  <c:v>13895.630000000001</c:v>
                </c:pt>
                <c:pt idx="93">
                  <c:v>13930.01</c:v>
                </c:pt>
                <c:pt idx="94">
                  <c:v>13371.720000000001</c:v>
                </c:pt>
                <c:pt idx="95">
                  <c:v>13264.82</c:v>
                </c:pt>
                <c:pt idx="96">
                  <c:v>12207.17</c:v>
                </c:pt>
              </c:numCache>
            </c:numRef>
          </c:val>
        </c:ser>
        <c:marker val="1"/>
        <c:axId val="105234816"/>
        <c:axId val="105186048"/>
      </c:lineChart>
      <c:dateAx>
        <c:axId val="105170048"/>
        <c:scaling>
          <c:orientation val="minMax"/>
        </c:scaling>
        <c:axPos val="b"/>
        <c:numFmt formatCode="m/d/yyyy" sourceLinked="1"/>
        <c:tickLblPos val="nextTo"/>
        <c:crossAx val="105171968"/>
        <c:crosses val="autoZero"/>
        <c:auto val="1"/>
        <c:lblOffset val="100"/>
      </c:dateAx>
      <c:valAx>
        <c:axId val="105171968"/>
        <c:scaling>
          <c:orientation val="minMax"/>
        </c:scaling>
        <c:axPos val="l"/>
        <c:majorGridlines/>
        <c:numFmt formatCode="General" sourceLinked="1"/>
        <c:tickLblPos val="nextTo"/>
        <c:crossAx val="105170048"/>
        <c:crosses val="autoZero"/>
        <c:crossBetween val="between"/>
      </c:valAx>
      <c:valAx>
        <c:axId val="105186048"/>
        <c:scaling>
          <c:orientation val="minMax"/>
        </c:scaling>
        <c:axPos val="r"/>
        <c:numFmt formatCode="General" sourceLinked="1"/>
        <c:tickLblPos val="nextTo"/>
        <c:crossAx val="105234816"/>
        <c:crosses val="max"/>
        <c:crossBetween val="between"/>
      </c:valAx>
      <c:dateAx>
        <c:axId val="105234816"/>
        <c:scaling>
          <c:orientation val="minMax"/>
        </c:scaling>
        <c:delete val="1"/>
        <c:axPos val="b"/>
        <c:numFmt formatCode="m/d/yyyy" sourceLinked="1"/>
        <c:tickLblPos val="nextTo"/>
        <c:crossAx val="105186048"/>
        <c:crosses val="autoZero"/>
        <c:auto val="1"/>
        <c:lblOffset val="100"/>
      </c:date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958-532E-4655-8072-A045CD39EC59}" type="datetimeFigureOut">
              <a:rPr lang="en-US" smtClean="0"/>
              <a:pPr/>
              <a:t>12/6/2008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2497-9818-4F33-8D88-6E355EA03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C2497-9818-4F33-8D88-6E355EA03F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6FA35-562B-4BF0-9D5F-5819CE0A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0814-59B4-4496-9A8B-CA04D6D86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F5BA-8971-4F93-A665-40A053A38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A7FC9-CF01-4C5F-AB69-13391F1D3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1D29E-36AD-4E46-8D2E-F222D2CC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82E5-D2CC-43F5-803F-564589625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B5540-26AE-4F10-AEA1-BAFA21AF7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00B7-01EC-4264-A380-3B4AB979F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36A34-A22F-4205-AF32-5B668F1C9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142D7-2B09-4574-8A60-EB4E7CCC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23AC-EF0C-4771-AE3C-BE9AB39C9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DFBF4DB1-0DAE-44BC-AC37-E5DAD60F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Johnson &amp; Johnson 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Justin </a:t>
            </a:r>
            <a:r>
              <a:rPr lang="en-US" sz="1800" dirty="0" err="1" smtClean="0"/>
              <a:t>Quaglia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Analyst, Non-Cyclical </a:t>
            </a:r>
            <a:r>
              <a:rPr lang="en-US" sz="1800" dirty="0" smtClean="0"/>
              <a:t>Sector</a:t>
            </a:r>
          </a:p>
          <a:p>
            <a:pPr>
              <a:defRPr/>
            </a:pPr>
            <a:r>
              <a:rPr lang="en-US" sz="1800" dirty="0" smtClean="0"/>
              <a:t>Madison Investment Fund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Newly Acquired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24400"/>
          </a:xfrm>
        </p:spPr>
        <p:txBody>
          <a:bodyPr/>
          <a:lstStyle/>
          <a:p>
            <a:r>
              <a:rPr lang="en-US" sz="2800" dirty="0" smtClean="0"/>
              <a:t>Introduced 600 products and line extensions under its consumer business just this </a:t>
            </a:r>
            <a:r>
              <a:rPr lang="en-US" sz="2800" dirty="0" smtClean="0"/>
              <a:t>year</a:t>
            </a:r>
          </a:p>
          <a:p>
            <a:pPr lvl="1"/>
            <a:r>
              <a:rPr lang="en-US" sz="2000" dirty="0" smtClean="0"/>
              <a:t>Rolaids, Rogaine, Sudafed, Visine, Neosporin, </a:t>
            </a:r>
            <a:r>
              <a:rPr lang="en-US" sz="2000" dirty="0" err="1" smtClean="0"/>
              <a:t>Listermint</a:t>
            </a:r>
            <a:r>
              <a:rPr lang="en-US" sz="2000" dirty="0" smtClean="0"/>
              <a:t>, Listerine, </a:t>
            </a:r>
            <a:r>
              <a:rPr lang="en-US" sz="2000" dirty="0" err="1" smtClean="0"/>
              <a:t>Bengay</a:t>
            </a:r>
            <a:r>
              <a:rPr lang="en-US" sz="2000" dirty="0" smtClean="0"/>
              <a:t>, and </a:t>
            </a:r>
            <a:r>
              <a:rPr lang="en-US" sz="2000" dirty="0" err="1" smtClean="0"/>
              <a:t>Benadril</a:t>
            </a:r>
            <a:r>
              <a:rPr lang="en-US" sz="2000" dirty="0" smtClean="0"/>
              <a:t> just to name a few</a:t>
            </a:r>
            <a:endParaRPr lang="en-US" sz="2000" dirty="0" smtClean="0"/>
          </a:p>
          <a:p>
            <a:r>
              <a:rPr lang="en-US" sz="2800" dirty="0" smtClean="0"/>
              <a:t>Always evaluating licensing and acquisitions</a:t>
            </a:r>
          </a:p>
          <a:p>
            <a:r>
              <a:rPr lang="en-US" sz="2800" dirty="0" smtClean="0"/>
              <a:t>Highly respected for making business deals/buying/selling operating companies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the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8 drugs in early FDA approval stages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20 drugs in Phase III of FDA approval</a:t>
            </a:r>
          </a:p>
          <a:p>
            <a:pPr lvl="1">
              <a:defRPr/>
            </a:pPr>
            <a:r>
              <a:rPr lang="en-US" dirty="0" smtClean="0"/>
              <a:t>Could be as soon as 12 months before release</a:t>
            </a:r>
          </a:p>
          <a:p>
            <a:pPr lvl="1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4 drugs have received FDA approval for releases in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Competitors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1295400"/>
          <a:ext cx="576103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38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179.65b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101.62b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113.68b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98,200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Quarterly Rev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61.10b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38.95b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Gross Margin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EBITDA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17.75b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8.08b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10.16b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Margins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20.37%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10.58b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6.62b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P/E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64886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Source: Yahoo Finance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 Year Chart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676400" y="1828800"/>
          <a:ext cx="6248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3276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971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JNJ vs. S&amp;P 500 Over 2007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1981200"/>
          <a:ext cx="7391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Performance in 2001 Recession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1722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Had a 2:1 stock split during the recession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524000"/>
          <a:ext cx="7391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133600" y="2667000"/>
            <a:ext cx="1219200" cy="1143000"/>
          </a:xfrm>
          <a:prstGeom prst="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Management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7244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/>
              <a:t>Weldon Williams</a:t>
            </a:r>
            <a:r>
              <a:rPr lang="en-US" sz="1800" dirty="0" smtClean="0"/>
              <a:t>- (1971) CEO</a:t>
            </a:r>
          </a:p>
          <a:p>
            <a:pPr lvl="1">
              <a:defRPr/>
            </a:pPr>
            <a:r>
              <a:rPr lang="en-US" sz="1400" dirty="0" smtClean="0"/>
              <a:t>J</a:t>
            </a:r>
            <a:r>
              <a:rPr lang="en-US" sz="1400" dirty="0" smtClean="0"/>
              <a:t>oined </a:t>
            </a:r>
            <a:r>
              <a:rPr lang="en-US" sz="1400" dirty="0" smtClean="0"/>
              <a:t>the Company in </a:t>
            </a:r>
            <a:r>
              <a:rPr lang="en-US" sz="1400" dirty="0" smtClean="0"/>
              <a:t>1971</a:t>
            </a:r>
          </a:p>
          <a:p>
            <a:pPr lvl="1">
              <a:defRPr/>
            </a:pPr>
            <a:r>
              <a:rPr lang="en-US" sz="1400" dirty="0" smtClean="0"/>
              <a:t>S</a:t>
            </a:r>
            <a:r>
              <a:rPr lang="en-US" sz="1400" dirty="0" smtClean="0"/>
              <a:t>erved </a:t>
            </a:r>
            <a:r>
              <a:rPr lang="en-US" sz="1400" dirty="0" smtClean="0"/>
              <a:t>in several sales, marketing and international management </a:t>
            </a:r>
            <a:r>
              <a:rPr lang="en-US" sz="1400" dirty="0" smtClean="0"/>
              <a:t>positions</a:t>
            </a:r>
          </a:p>
          <a:p>
            <a:pPr lvl="1"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1800" b="1" dirty="0" smtClean="0"/>
              <a:t>Dominic Caruso</a:t>
            </a:r>
            <a:r>
              <a:rPr lang="en-US" sz="1800" dirty="0" smtClean="0"/>
              <a:t> - (1999) CFO &amp; Vice President of Finance </a:t>
            </a:r>
          </a:p>
          <a:p>
            <a:pPr lvl="1">
              <a:defRPr/>
            </a:pPr>
            <a:r>
              <a:rPr lang="en-US" sz="1400" dirty="0" smtClean="0"/>
              <a:t>Previously VP of the Finance for the Medical Devices and Diagnostics </a:t>
            </a:r>
            <a:r>
              <a:rPr lang="en-US" sz="1400" dirty="0" smtClean="0"/>
              <a:t> </a:t>
            </a:r>
          </a:p>
          <a:p>
            <a:pPr lvl="1">
              <a:defRPr/>
            </a:pPr>
            <a:r>
              <a:rPr lang="en-US" sz="1400" dirty="0" smtClean="0"/>
              <a:t>KPMG</a:t>
            </a:r>
          </a:p>
          <a:p>
            <a:pPr lvl="1">
              <a:defRPr/>
            </a:pPr>
            <a:r>
              <a:rPr lang="en-US" sz="1400" dirty="0" smtClean="0"/>
              <a:t>Joined in </a:t>
            </a:r>
            <a:r>
              <a:rPr lang="en-US" sz="1400" dirty="0" smtClean="0"/>
              <a:t>October </a:t>
            </a:r>
            <a:r>
              <a:rPr lang="en-US" sz="1400" dirty="0" smtClean="0"/>
              <a:t>of 1999 through the acquisition of </a:t>
            </a:r>
            <a:r>
              <a:rPr lang="en-US" sz="1400" dirty="0" err="1" smtClean="0"/>
              <a:t>Centocor</a:t>
            </a:r>
            <a:r>
              <a:rPr lang="en-US" sz="1400" dirty="0" smtClean="0"/>
              <a:t> (has been with that company since 1985)</a:t>
            </a:r>
          </a:p>
          <a:p>
            <a:pPr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1800" b="1" dirty="0" smtClean="0"/>
              <a:t>Christine </a:t>
            </a:r>
            <a:r>
              <a:rPr lang="en-US" sz="1800" b="1" dirty="0" err="1" smtClean="0"/>
              <a:t>Poon</a:t>
            </a:r>
            <a:r>
              <a:rPr lang="en-US" sz="1800" dirty="0" smtClean="0"/>
              <a:t> - (2000) Vice Chairman of the Board</a:t>
            </a:r>
          </a:p>
          <a:p>
            <a:pPr lvl="1">
              <a:defRPr/>
            </a:pPr>
            <a:r>
              <a:rPr lang="en-US" sz="1400" dirty="0" smtClean="0"/>
              <a:t>S</a:t>
            </a:r>
            <a:r>
              <a:rPr lang="en-US" sz="1400" dirty="0" smtClean="0"/>
              <a:t>erved </a:t>
            </a:r>
            <a:r>
              <a:rPr lang="en-US" sz="1400" dirty="0" smtClean="0"/>
              <a:t>in various management positions at Bristol-Myers Squibb Company for 15 years, most recently as President of International Medicines </a:t>
            </a:r>
            <a:r>
              <a:rPr lang="en-US" sz="1400" dirty="0" smtClean="0"/>
              <a:t>before coming to JNJ</a:t>
            </a:r>
            <a:endParaRPr lang="en-US" sz="1400" dirty="0" smtClean="0"/>
          </a:p>
          <a:p>
            <a:pPr lvl="1">
              <a:buNone/>
              <a:defRPr/>
            </a:pPr>
            <a:endParaRPr lang="en-US" sz="1400" dirty="0" smtClean="0"/>
          </a:p>
          <a:p>
            <a:pPr lvl="1" algn="ctr">
              <a:buNone/>
              <a:defRPr/>
            </a:pPr>
            <a:r>
              <a:rPr lang="en-US" sz="2400" dirty="0" smtClean="0"/>
              <a:t>Strong sense of seniority</a:t>
            </a:r>
          </a:p>
          <a:p>
            <a:pPr lvl="1">
              <a:buNone/>
              <a:defRPr/>
            </a:pPr>
            <a:endParaRPr lang="en-US" sz="1400" dirty="0" smtClean="0"/>
          </a:p>
          <a:p>
            <a:pPr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Record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724400"/>
          </a:xfrm>
        </p:spPr>
        <p:txBody>
          <a:bodyPr/>
          <a:lstStyle/>
          <a:p>
            <a:r>
              <a:rPr lang="en-US" dirty="0" smtClean="0"/>
              <a:t>Exceptionally consistent performance </a:t>
            </a:r>
          </a:p>
          <a:p>
            <a:pPr lvl="1"/>
            <a:r>
              <a:rPr lang="en-US" dirty="0" smtClean="0"/>
              <a:t>75 consecutive years of sales increases</a:t>
            </a:r>
          </a:p>
          <a:p>
            <a:pPr lvl="1"/>
            <a:r>
              <a:rPr lang="en-US" dirty="0" smtClean="0"/>
              <a:t>24 consecutive years of earnings increases </a:t>
            </a:r>
          </a:p>
          <a:p>
            <a:pPr lvl="1"/>
            <a:r>
              <a:rPr lang="en-US" dirty="0" smtClean="0"/>
              <a:t>45 consecutive years of dividend increases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Few, if any companies, can claim this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Q4 and Fiscal 2007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724400"/>
          </a:xfrm>
        </p:spPr>
        <p:txBody>
          <a:bodyPr/>
          <a:lstStyle/>
          <a:p>
            <a:pPr lvl="1"/>
            <a:r>
              <a:rPr lang="en-US" sz="2000" dirty="0" smtClean="0"/>
              <a:t>Announced record sales of $16.0 billion for </a:t>
            </a:r>
            <a:r>
              <a:rPr lang="en-US" sz="2000" dirty="0" smtClean="0"/>
              <a:t>Q4</a:t>
            </a:r>
            <a:r>
              <a:rPr lang="en-US" sz="2000" dirty="0" smtClean="0"/>
              <a:t> </a:t>
            </a:r>
            <a:r>
              <a:rPr lang="en-US" sz="2000" dirty="0" smtClean="0"/>
              <a:t>2007, an increase of 16.6</a:t>
            </a:r>
            <a:r>
              <a:rPr lang="en-US" sz="2000" dirty="0" smtClean="0"/>
              <a:t>% </a:t>
            </a:r>
            <a:r>
              <a:rPr lang="en-US" sz="2000" dirty="0" err="1" smtClean="0"/>
              <a:t>YoY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Operational growth was up 11.9%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Domestic sales were up 9.1%, while international sales increased 25.8% in 2007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Worldwide sales for the year 2007 were $61.1 billion, an increase of 14.6% over 2006</a:t>
            </a:r>
          </a:p>
          <a:p>
            <a:pPr lvl="2"/>
            <a:r>
              <a:rPr lang="en-US" sz="1800" dirty="0" smtClean="0"/>
              <a:t>Pharmaceutical sales- $25 billion, and increase of 7%</a:t>
            </a:r>
          </a:p>
          <a:p>
            <a:pPr lvl="2"/>
            <a:r>
              <a:rPr lang="en-US" sz="1800" dirty="0" smtClean="0"/>
              <a:t>MD&amp;D sales- $21.7 billion, increase of 7.2%</a:t>
            </a:r>
          </a:p>
          <a:p>
            <a:pPr lvl="2"/>
            <a:r>
              <a:rPr lang="en-US" sz="1800" dirty="0" smtClean="0"/>
              <a:t>Consumer segment- $14.5 billion, increase of 48% 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and Fiscal 2007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Net earnings and diluted </a:t>
            </a:r>
            <a:r>
              <a:rPr lang="en-US" sz="1800" dirty="0" smtClean="0"/>
              <a:t>earnings for Q4 2007 </a:t>
            </a:r>
            <a:r>
              <a:rPr lang="en-US" sz="1800" dirty="0" smtClean="0"/>
              <a:t>were $2.4 billion and $.82 respectively, representing increases of 9.5% and 10.8%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Sales results reflect the strong performance of LISTERINE and the launch of whitening products; Baby and Kids Care products; the skin care lines of AVEENO, CLEAN &amp; CLEAR, and NEUTROGENA; SPLENDA sweetener; ROGAINE hair </a:t>
            </a:r>
            <a:r>
              <a:rPr lang="en-US" sz="1800" dirty="0" err="1" smtClean="0"/>
              <a:t>regrowth</a:t>
            </a:r>
            <a:r>
              <a:rPr lang="en-US" sz="1800" dirty="0" smtClean="0"/>
              <a:t> treatment; and IMODIUM A-D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Significant progress in their pipeline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Successful integration of Pfizer Consumer Healthcare</a:t>
            </a:r>
          </a:p>
          <a:p>
            <a:pPr lvl="2"/>
            <a:r>
              <a:rPr lang="en-US" sz="1800" dirty="0" smtClean="0"/>
              <a:t>Increased profits 48%</a:t>
            </a:r>
          </a:p>
          <a:p>
            <a:pPr lvl="1"/>
            <a:endParaRPr lang="en-US" sz="1800" dirty="0" smtClean="0"/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724400"/>
          </a:xfrm>
        </p:spPr>
        <p:txBody>
          <a:bodyPr/>
          <a:lstStyle/>
          <a:p>
            <a:r>
              <a:rPr lang="en-US" sz="2400" dirty="0" smtClean="0"/>
              <a:t>A stable and strong company that meets all the needs </a:t>
            </a:r>
            <a:r>
              <a:rPr lang="en-US" sz="2400" dirty="0" smtClean="0"/>
              <a:t>of a </a:t>
            </a:r>
            <a:r>
              <a:rPr lang="en-US" sz="2400" dirty="0" smtClean="0"/>
              <a:t>stock an investor should have going into a recession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DIVERSIFICATION-not only produces medication, but also medical equipment, and human staple goods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Unlike many other pharmaceutical companies, they are not in big trouble with patents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Proven successful during the recent recessions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1242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Financial Highlights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0"/>
          <a:ext cx="9143998" cy="6800379"/>
        </p:xfrm>
        <a:graphic>
          <a:graphicData uri="http://schemas.openxmlformats.org/drawingml/2006/table">
            <a:tbl>
              <a:tblPr/>
              <a:tblGrid>
                <a:gridCol w="3270176"/>
                <a:gridCol w="1234128"/>
                <a:gridCol w="1171640"/>
                <a:gridCol w="1171640"/>
                <a:gridCol w="1171640"/>
                <a:gridCol w="1124774"/>
              </a:tblGrid>
              <a:tr h="239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Balance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Sheet </a:t>
                      </a:r>
                      <a:r>
                        <a:rPr lang="en-US" sz="1600" b="1" i="0" u="none" strike="noStrike" baseline="0" dirty="0" smtClean="0">
                          <a:latin typeface="Arial"/>
                        </a:rPr>
                        <a:t> (in millions)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Arial"/>
                        </a:rPr>
                        <a:t>2007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Arial"/>
                        </a:rPr>
                        <a:t>2006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Arial"/>
                        </a:rPr>
                        <a:t>2005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Arial"/>
                        </a:rPr>
                        <a:t>2004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latin typeface="Arial"/>
                        </a:rPr>
                        <a:t>2003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Dates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Cash and Short Term Investments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$4,083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$16,055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$9,203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$5,377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$2,894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Trade Accounts Receivable, Gross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$8,872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$7,174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$7,034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$6,766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$5,590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Total Receivables- Net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$8,712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$7,010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$6,831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$6,574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$5,399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Total Inventory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$4,889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$3,959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$3,744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$3,588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$3,303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Other Curr. Assets, Total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$2,094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$1,931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$1,737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$1,526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$1,419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Total Current Assets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$22,975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$31,480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$27,320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$22,995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$19,266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Buildings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$7,347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$5,875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$5,907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$5,242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$4,364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Machinery/Equipment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$13,108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$10,835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$10,455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$9,638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$7,869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Property/Plant/ Equipment-Net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$13,044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$10,830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$10,436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$9,846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$8,710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Total Assets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$70,556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$58,864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$53,317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$48,263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$40,556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Accounts Payable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$5,691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$4,315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$5,227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$4,966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$3,621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Current Liabilities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$19,161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$12,635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$13,927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$13,448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$11,449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Long Term Debt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$2,014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$2,017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$2,565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$2,955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$2,022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Debt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$6,593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$2,685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$2,845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$4,094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$4,139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Liabilities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$31,238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$20,154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$21,504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$21,384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$17,859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Equity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$39,318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$38,710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$31,813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$26,869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$22,697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Total Liabilities &amp; Shareholders' Equity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$70,556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$58,864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$53,317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$48,263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$40,556</a:t>
                      </a:r>
                    </a:p>
                  </a:txBody>
                  <a:tcPr marL="8516" marR="8516" marT="85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3332859"/>
                <a:gridCol w="1367327"/>
                <a:gridCol w="1196411"/>
                <a:gridCol w="1110954"/>
                <a:gridCol w="1025494"/>
                <a:gridCol w="1110954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Income </a:t>
                      </a:r>
                      <a:r>
                        <a:rPr lang="en-US" sz="1800" b="1" i="0" u="none" strike="noStrike" dirty="0" smtClean="0">
                          <a:latin typeface="Arial"/>
                        </a:rPr>
                        <a:t>Statement </a:t>
                      </a:r>
                      <a:r>
                        <a:rPr lang="en-US" sz="1800" b="1" i="0" u="none" strike="noStrike" baseline="0" dirty="0" smtClean="0">
                          <a:latin typeface="Arial"/>
                        </a:rPr>
                        <a:t>(in millions)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2006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2005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Dates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Total Revenue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$61,095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$53,324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$50,514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$47,348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$41,862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Research &amp; Development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$7,680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$7,125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$6,462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$5,344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$4,684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Purchased R&amp;D Written-Off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$807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$559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$362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$918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Restructuring Charge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$745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-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-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-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Unusual Expense (Income)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$1,552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$559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$362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$18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$918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Total Operating Expense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$47,812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$38,737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$37,398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$35,017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$31,554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Operating Income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$13,283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$14,587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$13,116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$12,331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$10,308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Arial"/>
                        </a:rPr>
                        <a:t>Net Income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12,088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$11,053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$10,060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$8,180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$7,197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0"/>
          <a:ext cx="9144001" cy="6856131"/>
        </p:xfrm>
        <a:graphic>
          <a:graphicData uri="http://schemas.openxmlformats.org/drawingml/2006/table">
            <a:tbl>
              <a:tblPr/>
              <a:tblGrid>
                <a:gridCol w="3270177"/>
                <a:gridCol w="1234127"/>
                <a:gridCol w="1171641"/>
                <a:gridCol w="1171641"/>
                <a:gridCol w="1171641"/>
                <a:gridCol w="1124774"/>
              </a:tblGrid>
              <a:tr h="298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Cash </a:t>
                      </a:r>
                      <a:r>
                        <a:rPr lang="en-US" sz="1800" b="1" i="0" u="none" strike="noStrike" dirty="0" smtClean="0">
                          <a:latin typeface="Arial"/>
                        </a:rPr>
                        <a:t>Flow (in millions)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Dates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12/31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12/31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Net Income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12,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088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11,053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10,060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8,180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7,197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Purchased R&amp;D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559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362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918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Inventories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396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109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Total 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14,880 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11,799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11,089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10,595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8,176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Capital Expenditures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2,666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2,632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2,175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2,262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2,099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Acquisition of Business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18,023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987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580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2,812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478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Sale of Fixed Assets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511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237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335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Sale/Maturity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426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9,187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12,061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8,062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7,353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Total Cash from Investing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20,291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279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2,347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4,526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2,197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Total Cash Dividends Paid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4,267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3,793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3,251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2,746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2,381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Short Term Debt, 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3,752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483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777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1,072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1,799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Long Term Debt, 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190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378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827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223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Total Cash from Financing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6,109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4,443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5,106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3,863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6,953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Foreign Exchange Effects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180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225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277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Net Change in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11,972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6,852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3,826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Arial"/>
                        </a:rPr>
                        <a:t>2,486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864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Growth in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4724400"/>
          </a:xfrm>
        </p:spPr>
        <p:txBody>
          <a:bodyPr/>
          <a:lstStyle/>
          <a:p>
            <a:r>
              <a:rPr lang="en-US" dirty="0" smtClean="0"/>
              <a:t>“Back Up Products”</a:t>
            </a:r>
          </a:p>
          <a:p>
            <a:pPr lvl="1"/>
            <a:r>
              <a:rPr lang="en-US" dirty="0" smtClean="0"/>
              <a:t>Patients getting used to certain drugs, especially antipsychotic</a:t>
            </a:r>
          </a:p>
          <a:p>
            <a:pPr lvl="1"/>
            <a:r>
              <a:rPr lang="en-US" dirty="0" smtClean="0"/>
              <a:t>RISPERDAL CONSTA and TOPAMAX</a:t>
            </a:r>
          </a:p>
          <a:p>
            <a:pPr lvl="1"/>
            <a:r>
              <a:rPr lang="en-US" dirty="0" smtClean="0"/>
              <a:t>Prevents generics from taking over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their own generics </a:t>
            </a:r>
          </a:p>
          <a:p>
            <a:pPr lvl="1"/>
            <a:r>
              <a:rPr lang="en-US" dirty="0" smtClean="0"/>
              <a:t>Will continue to pull in a strong profit from loss of patent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2008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724400"/>
          </a:xfrm>
        </p:spPr>
        <p:txBody>
          <a:bodyPr/>
          <a:lstStyle/>
          <a:p>
            <a:pPr lvl="0"/>
            <a:r>
              <a:rPr lang="en-US" sz="2400" dirty="0" smtClean="0"/>
              <a:t>Expects earnings per share for 2008 to total $4.39 to $</a:t>
            </a:r>
            <a:r>
              <a:rPr lang="en-US" sz="2400" dirty="0" smtClean="0"/>
              <a:t>4.44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Analysts have been looking for earnings of $4.42 a share for 2008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Benefit from the relatively </a:t>
            </a:r>
            <a:r>
              <a:rPr lang="en-US" sz="2400" dirty="0" smtClean="0"/>
              <a:t>weak US dollar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Expects at least 60% of its predicted 4-5% sales growth this year to come from foreign exchange gains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24400"/>
          </a:xfrm>
        </p:spPr>
        <p:txBody>
          <a:bodyPr/>
          <a:lstStyle/>
          <a:p>
            <a:r>
              <a:rPr lang="en-US" dirty="0" smtClean="0"/>
              <a:t>Diversity</a:t>
            </a:r>
          </a:p>
          <a:p>
            <a:r>
              <a:rPr lang="en-US" dirty="0" smtClean="0"/>
              <a:t>Stability (low Beta)</a:t>
            </a:r>
          </a:p>
          <a:p>
            <a:r>
              <a:rPr lang="en-US" dirty="0" smtClean="0"/>
              <a:t>Profiting acquisition</a:t>
            </a:r>
          </a:p>
          <a:p>
            <a:r>
              <a:rPr lang="en-US" dirty="0" smtClean="0"/>
              <a:t>Determination for consistent improvement</a:t>
            </a:r>
          </a:p>
          <a:p>
            <a:r>
              <a:rPr lang="en-US" dirty="0" smtClean="0"/>
              <a:t>Strong pipeline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“Safe Haven”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/>
          <a:lstStyle/>
          <a:p>
            <a:r>
              <a:rPr lang="en-US" dirty="0" smtClean="0"/>
              <a:t>“A safe haven away from volatility”</a:t>
            </a:r>
          </a:p>
          <a:p>
            <a:pPr lvl="1"/>
            <a:r>
              <a:rPr lang="en-US" sz="2000" dirty="0" smtClean="0"/>
              <a:t>Goldman Sachs</a:t>
            </a:r>
          </a:p>
          <a:p>
            <a:r>
              <a:rPr lang="en-US" dirty="0" smtClean="0"/>
              <a:t>``JNJ certainly could be a haven in a bear market because of its </a:t>
            </a:r>
            <a:r>
              <a:rPr lang="en-US" dirty="0" smtClean="0"/>
              <a:t>diversity'' </a:t>
            </a:r>
            <a:endParaRPr lang="en-US" dirty="0" smtClean="0"/>
          </a:p>
          <a:p>
            <a:pPr lvl="1"/>
            <a:r>
              <a:rPr lang="en-US" sz="1800" dirty="0" smtClean="0"/>
              <a:t>Raymond James &amp; Associates 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Recommendation: </a:t>
            </a:r>
            <a:r>
              <a:rPr lang="en-US" dirty="0" smtClean="0"/>
              <a:t>BUY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Pharmaceutical Plague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724400"/>
          </a:xfrm>
        </p:spPr>
        <p:txBody>
          <a:bodyPr/>
          <a:lstStyle/>
          <a:p>
            <a:r>
              <a:rPr lang="en-US" sz="2800" dirty="0" smtClean="0"/>
              <a:t>2007-2010</a:t>
            </a:r>
            <a:r>
              <a:rPr lang="en-US" sz="2800" dirty="0" smtClean="0"/>
              <a:t>: Disappointing, dissipating, and decaying time for many pharmaceutical companies around the world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Key drugs that provide profit and revenue will be losing their patent protection </a:t>
            </a:r>
          </a:p>
          <a:p>
            <a:pPr lvl="1"/>
            <a:r>
              <a:rPr lang="en-US" sz="2400" dirty="0" smtClean="0"/>
              <a:t>Allows these medications to go generic which will provide the consumer with the same medication at a cheaper and more reasonable price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Plague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r>
              <a:rPr lang="en-US" sz="2800" dirty="0" smtClean="0"/>
              <a:t>Many companies are not showing any positive signs in R&amp;D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Blockbuster drugs are lacking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Even if they do break through, they are being shut down by the FDA for undesired and dangerous side effects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Company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r>
              <a:rPr lang="en-US" sz="2000" dirty="0" smtClean="0"/>
              <a:t>The world's largest healthcare group</a:t>
            </a:r>
          </a:p>
          <a:p>
            <a:endParaRPr lang="en-US" sz="2000" dirty="0" smtClean="0"/>
          </a:p>
          <a:p>
            <a:r>
              <a:rPr lang="en-US" sz="2000" dirty="0" smtClean="0"/>
              <a:t>R&amp;D</a:t>
            </a:r>
            <a:r>
              <a:rPr lang="en-US" sz="2000" dirty="0" smtClean="0"/>
              <a:t>, </a:t>
            </a:r>
            <a:r>
              <a:rPr lang="en-US" sz="2000" dirty="0" smtClean="0"/>
              <a:t>manufacture, and sale of a range of products in the healthcare field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Operates in three segments: Consumer, Pharmaceutical, and Medical Devices and </a:t>
            </a:r>
            <a:r>
              <a:rPr lang="en-US" sz="2000" dirty="0" smtClean="0"/>
              <a:t>Diagnostics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Not only produce pharmaceuticals but human staple goods as well </a:t>
            </a:r>
          </a:p>
          <a:p>
            <a:endParaRPr lang="en-US" sz="2000" dirty="0" smtClean="0"/>
          </a:p>
          <a:p>
            <a:r>
              <a:rPr lang="en-US" sz="2000" dirty="0" smtClean="0"/>
              <a:t>They have more than 250 operating </a:t>
            </a:r>
            <a:r>
              <a:rPr lang="en-US" sz="2000" dirty="0" smtClean="0"/>
              <a:t>companies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Sell products in </a:t>
            </a:r>
            <a:r>
              <a:rPr lang="en-US" sz="2000" dirty="0" smtClean="0"/>
              <a:t>57 </a:t>
            </a:r>
            <a:r>
              <a:rPr lang="en-US" sz="2000" dirty="0" smtClean="0"/>
              <a:t>countries </a:t>
            </a:r>
            <a:r>
              <a:rPr lang="en-US" sz="2000" dirty="0" smtClean="0"/>
              <a:t>throughout the world</a:t>
            </a:r>
          </a:p>
          <a:p>
            <a:pPr>
              <a:buNone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Key Stats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2209800"/>
            <a:ext cx="388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Market Cap: </a:t>
            </a:r>
            <a:r>
              <a:rPr lang="en-US" dirty="0" smtClean="0"/>
              <a:t>177.86B</a:t>
            </a:r>
          </a:p>
          <a:p>
            <a:pPr algn="ctr"/>
            <a:r>
              <a:rPr lang="en-US" b="1" dirty="0" smtClean="0"/>
              <a:t>52 Week High: </a:t>
            </a:r>
            <a:r>
              <a:rPr lang="en-US" dirty="0" smtClean="0"/>
              <a:t>68.85</a:t>
            </a:r>
          </a:p>
          <a:p>
            <a:pPr algn="ctr"/>
            <a:r>
              <a:rPr lang="en-US" b="1" dirty="0" smtClean="0"/>
              <a:t>52 Week Low: </a:t>
            </a:r>
            <a:r>
              <a:rPr lang="en-US" dirty="0" smtClean="0"/>
              <a:t>59.72</a:t>
            </a:r>
          </a:p>
          <a:p>
            <a:pPr algn="ctr"/>
            <a:r>
              <a:rPr lang="en-US" b="1" dirty="0" smtClean="0"/>
              <a:t>Average Volume: </a:t>
            </a:r>
            <a:r>
              <a:rPr lang="en-US" dirty="0" smtClean="0"/>
              <a:t>13.63M</a:t>
            </a:r>
          </a:p>
          <a:p>
            <a:pPr algn="ctr"/>
            <a:r>
              <a:rPr lang="en-US" b="1" dirty="0" smtClean="0"/>
              <a:t>P/E: </a:t>
            </a:r>
            <a:r>
              <a:rPr lang="en-US" dirty="0" smtClean="0"/>
              <a:t>17.12</a:t>
            </a:r>
          </a:p>
          <a:p>
            <a:pPr algn="ctr"/>
            <a:r>
              <a:rPr lang="en-US" b="1" dirty="0" smtClean="0"/>
              <a:t>F P/F: 1</a:t>
            </a:r>
            <a:r>
              <a:rPr lang="en-US" dirty="0" smtClean="0"/>
              <a:t>4.94</a:t>
            </a:r>
          </a:p>
          <a:p>
            <a:pPr algn="ctr"/>
            <a:r>
              <a:rPr lang="en-US" b="1" dirty="0" smtClean="0"/>
              <a:t>Beta: </a:t>
            </a:r>
            <a:r>
              <a:rPr lang="en-US" dirty="0" smtClean="0"/>
              <a:t>0.12</a:t>
            </a:r>
          </a:p>
          <a:p>
            <a:pPr algn="ctr"/>
            <a:r>
              <a:rPr lang="en-US" b="1" dirty="0" smtClean="0"/>
              <a:t>EPS: </a:t>
            </a:r>
            <a:r>
              <a:rPr lang="en-US" dirty="0" smtClean="0"/>
              <a:t>3.63</a:t>
            </a:r>
          </a:p>
          <a:p>
            <a:pPr algn="ctr"/>
            <a:r>
              <a:rPr lang="en-US" b="1" dirty="0" smtClean="0"/>
              <a:t>Dividend: </a:t>
            </a:r>
            <a:r>
              <a:rPr lang="en-US" dirty="0" smtClean="0"/>
              <a:t>0.41</a:t>
            </a:r>
          </a:p>
          <a:p>
            <a:pPr algn="ctr"/>
            <a:r>
              <a:rPr lang="en-US" b="1" dirty="0" smtClean="0"/>
              <a:t>Yield: </a:t>
            </a:r>
            <a:r>
              <a:rPr lang="en-US" dirty="0" smtClean="0"/>
              <a:t>2.67%</a:t>
            </a:r>
          </a:p>
          <a:p>
            <a:pPr algn="ctr"/>
            <a:r>
              <a:rPr lang="en-US" b="1" dirty="0" smtClean="0"/>
              <a:t>Shares: </a:t>
            </a:r>
            <a:r>
              <a:rPr lang="en-US" dirty="0" smtClean="0"/>
              <a:t>2.86B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1447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Price: 62.15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Product Categories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274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Allergies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Baby Care                    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Dental Care                  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Diabetes Care             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Feminine Hygiene            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Gastrointestinal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Nutritional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Orthopedics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Prescription Drugs        </a:t>
            </a:r>
          </a:p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Vision Care                 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Wound Care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6764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Colds and Flu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Cardiology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Denture Care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Family Planning 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First Aid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    Medial Devices/Diagnostics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 Oncology 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  Pain Reliever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Skin and Hair Care </a:t>
            </a: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Women’s Health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724400"/>
          </a:xfrm>
        </p:spPr>
        <p:txBody>
          <a:bodyPr/>
          <a:lstStyle/>
          <a:p>
            <a:r>
              <a:rPr lang="en-US" sz="2000" dirty="0" err="1" smtClean="0"/>
              <a:t>Intelence</a:t>
            </a:r>
            <a:r>
              <a:rPr lang="en-US" sz="2000" dirty="0" smtClean="0"/>
              <a:t>- HIV drug for patients with resistance to other therapies (</a:t>
            </a:r>
            <a:r>
              <a:rPr lang="en-US" sz="2000" dirty="0" err="1" smtClean="0"/>
              <a:t>NNRTIs</a:t>
            </a:r>
            <a:r>
              <a:rPr lang="en-US" sz="2000" dirty="0" smtClean="0"/>
              <a:t>) </a:t>
            </a:r>
          </a:p>
          <a:p>
            <a:endParaRPr lang="en-US" sz="2000" dirty="0" smtClean="0"/>
          </a:p>
          <a:p>
            <a:r>
              <a:rPr lang="en-US" sz="2000" dirty="0" smtClean="0"/>
              <a:t>Patients need new options because HIV can mutate to resist existing treatments</a:t>
            </a:r>
          </a:p>
          <a:p>
            <a:endParaRPr lang="en-US" sz="2000" dirty="0" smtClean="0"/>
          </a:p>
          <a:p>
            <a:r>
              <a:rPr lang="en-US" sz="2000" dirty="0" smtClean="0"/>
              <a:t>Tens of thousands of patients worldwide have resistance to </a:t>
            </a:r>
            <a:r>
              <a:rPr lang="en-US" sz="2000" dirty="0" err="1" smtClean="0"/>
              <a:t>NNRTIs</a:t>
            </a:r>
            <a:r>
              <a:rPr lang="en-US" sz="2000" dirty="0" smtClean="0"/>
              <a:t> and could be candidates for </a:t>
            </a:r>
            <a:r>
              <a:rPr lang="en-US" sz="2000" dirty="0" err="1" smtClean="0"/>
              <a:t>Intelence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FDA a</a:t>
            </a:r>
            <a:r>
              <a:rPr lang="en-US" sz="2000" dirty="0" smtClean="0"/>
              <a:t>pproved </a:t>
            </a:r>
            <a:r>
              <a:rPr lang="en-US" sz="2000" dirty="0" err="1" smtClean="0"/>
              <a:t>Intelence</a:t>
            </a:r>
            <a:r>
              <a:rPr lang="en-US" sz="2000" dirty="0" smtClean="0"/>
              <a:t> for use with other AIDS drugs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Close to 40 million people are infected with HIV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Medications</a:t>
            </a:r>
            <a:br>
              <a:rPr lang="en-US" dirty="0" smtClean="0"/>
            </a:br>
            <a:r>
              <a:rPr lang="en-US" sz="3200" dirty="0" smtClean="0"/>
              <a:t>(Top Sellers)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r>
              <a:rPr lang="en-US" sz="2000" dirty="0" smtClean="0"/>
              <a:t>RISPERDAL CONSTA (June) and INVEGA, both antipsychotic medications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TOPAMAX, an antiepileptic and a treatment for the prevention of migraine headaches (March 2009)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REMICADE, for the treatment of a number of immune mediated inflammatory diseases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VELCADE, a treatment for multiple </a:t>
            </a:r>
            <a:r>
              <a:rPr lang="en-US" sz="2000" dirty="0" err="1" smtClean="0"/>
              <a:t>myeloma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CONCERTA, a treatment for attention deficit hyperactivity disorder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LEVAQUIN, an anti-infective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NJ Presentation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JNJ Presentation</Template>
  <TotalTime>2707</TotalTime>
  <Words>1607</Words>
  <Application>Microsoft PowerPoint</Application>
  <PresentationFormat>On-screen Show (4:3)</PresentationFormat>
  <Paragraphs>618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JNJ Presentation</vt:lpstr>
      <vt:lpstr>Johnson &amp; Johnson </vt:lpstr>
      <vt:lpstr>Objective</vt:lpstr>
      <vt:lpstr>Pharmaceutical Plague</vt:lpstr>
      <vt:lpstr>Pharmaceutical Plague</vt:lpstr>
      <vt:lpstr>Company Overview</vt:lpstr>
      <vt:lpstr>Key Stats</vt:lpstr>
      <vt:lpstr>Product Categories</vt:lpstr>
      <vt:lpstr>New Release</vt:lpstr>
      <vt:lpstr>Medications (Top Sellers)</vt:lpstr>
      <vt:lpstr>Newly Acquired</vt:lpstr>
      <vt:lpstr>In the Pipeline</vt:lpstr>
      <vt:lpstr>Competitors</vt:lpstr>
      <vt:lpstr>1 Year Chart</vt:lpstr>
      <vt:lpstr>JNJ vs. S&amp;P 500 Over 2007</vt:lpstr>
      <vt:lpstr>Performance in 2001 Recession</vt:lpstr>
      <vt:lpstr>Management</vt:lpstr>
      <vt:lpstr>Track Record of Performance</vt:lpstr>
      <vt:lpstr>Q4 and Fiscal 2007 Earnings</vt:lpstr>
      <vt:lpstr>Q4 and Fiscal 2007 Earnings</vt:lpstr>
      <vt:lpstr>Financial Highlights</vt:lpstr>
      <vt:lpstr>Slide 21</vt:lpstr>
      <vt:lpstr>Slide 22</vt:lpstr>
      <vt:lpstr>Slide 23</vt:lpstr>
      <vt:lpstr>Accelerating Growth in 2008</vt:lpstr>
      <vt:lpstr>2008 Forecast</vt:lpstr>
      <vt:lpstr>Investment Rationale</vt:lpstr>
      <vt:lpstr>“Safe Haven”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Johnson &amp; Johnson </dc:title>
  <dc:subject/>
  <dc:creator>Justin Quaglia</dc:creator>
  <cp:keywords/>
  <dc:description/>
  <cp:lastModifiedBy>Justin Quaglia</cp:lastModifiedBy>
  <cp:revision>78</cp:revision>
  <dcterms:created xsi:type="dcterms:W3CDTF">2008-01-25T02:43:10Z</dcterms:created>
  <dcterms:modified xsi:type="dcterms:W3CDTF">2008-12-07T17:01:34Z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